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59" r:id="rId4"/>
    <p:sldId id="260" r:id="rId5"/>
    <p:sldId id="261" r:id="rId6"/>
    <p:sldId id="262" r:id="rId7"/>
    <p:sldId id="263" r:id="rId8"/>
    <p:sldId id="266" r:id="rId9"/>
    <p:sldId id="267" r:id="rId10"/>
    <p:sldId id="268" r:id="rId11"/>
    <p:sldId id="269" r:id="rId12"/>
    <p:sldId id="264" r:id="rId13"/>
    <p:sldId id="265" r:id="rId14"/>
    <p:sldId id="270" r:id="rId15"/>
    <p:sldId id="271" r:id="rId16"/>
    <p:sldId id="310" r:id="rId17"/>
    <p:sldId id="272" r:id="rId18"/>
    <p:sldId id="273" r:id="rId19"/>
    <p:sldId id="276" r:id="rId20"/>
    <p:sldId id="275" r:id="rId21"/>
    <p:sldId id="277" r:id="rId22"/>
    <p:sldId id="278" r:id="rId23"/>
    <p:sldId id="279" r:id="rId24"/>
    <p:sldId id="280" r:id="rId25"/>
    <p:sldId id="281" r:id="rId26"/>
    <p:sldId id="282" r:id="rId27"/>
    <p:sldId id="283" r:id="rId28"/>
    <p:sldId id="309" r:id="rId29"/>
    <p:sldId id="284" r:id="rId30"/>
    <p:sldId id="285" r:id="rId31"/>
    <p:sldId id="287" r:id="rId32"/>
    <p:sldId id="286" r:id="rId33"/>
    <p:sldId id="288" r:id="rId34"/>
    <p:sldId id="290" r:id="rId35"/>
    <p:sldId id="291" r:id="rId36"/>
    <p:sldId id="308" r:id="rId37"/>
    <p:sldId id="292" r:id="rId38"/>
    <p:sldId id="274" r:id="rId39"/>
    <p:sldId id="307" r:id="rId40"/>
    <p:sldId id="293" r:id="rId41"/>
    <p:sldId id="294" r:id="rId42"/>
    <p:sldId id="295" r:id="rId43"/>
    <p:sldId id="296" r:id="rId44"/>
    <p:sldId id="297" r:id="rId45"/>
    <p:sldId id="299" r:id="rId46"/>
    <p:sldId id="298" r:id="rId47"/>
    <p:sldId id="300" r:id="rId48"/>
    <p:sldId id="302" r:id="rId49"/>
    <p:sldId id="301" r:id="rId50"/>
    <p:sldId id="303" r:id="rId51"/>
    <p:sldId id="304" r:id="rId52"/>
    <p:sldId id="305" r:id="rId53"/>
    <p:sldId id="311" r:id="rId54"/>
    <p:sldId id="306" r:id="rId55"/>
    <p:sldId id="28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IELIN Lucia" initials="ML" lastIdx="1" clrIdx="0">
    <p:extLst>
      <p:ext uri="{19B8F6BF-5375-455C-9EA6-DF929625EA0E}">
        <p15:presenceInfo xmlns:p15="http://schemas.microsoft.com/office/powerpoint/2012/main" userId="S-1-5-21-861567501-1417001333-682003330-5359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72" autoAdjust="0"/>
    <p:restoredTop sz="84882"/>
  </p:normalViewPr>
  <p:slideViewPr>
    <p:cSldViewPr snapToGrid="0">
      <p:cViewPr varScale="1">
        <p:scale>
          <a:sx n="99" d="100"/>
          <a:sy n="99" d="100"/>
        </p:scale>
        <p:origin x="576" y="168"/>
      </p:cViewPr>
      <p:guideLst/>
    </p:cSldViewPr>
  </p:slideViewPr>
  <p:outlineViewPr>
    <p:cViewPr>
      <p:scale>
        <a:sx n="33" d="100"/>
        <a:sy n="33" d="100"/>
      </p:scale>
      <p:origin x="0" y="-49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8C095-BD32-4C7D-BD1A-228982BC61A5}" type="datetimeFigureOut">
              <a:rPr lang="en-GB" smtClean="0"/>
              <a:t>06/06/2019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E6A3E0-92F1-45D5-B8C8-DFDC3E7635A7}" type="slidenum">
              <a:rPr lang="en-GB" smtClean="0"/>
              <a:t>‹#›</a:t>
            </a:fld>
            <a:endParaRPr lang="en-GB"/>
          </a:p>
        </p:txBody>
      </p:sp>
    </p:spTree>
    <p:extLst>
      <p:ext uri="{BB962C8B-B14F-4D97-AF65-F5344CB8AC3E}">
        <p14:creationId xmlns:p14="http://schemas.microsoft.com/office/powerpoint/2010/main" val="3792895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musicofsound.org/sql-humanities-lesson/00-sql-introduction/#datatyp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go through the purpose of each section briefly, minute or two tops</a:t>
            </a:r>
          </a:p>
        </p:txBody>
      </p:sp>
      <p:sp>
        <p:nvSpPr>
          <p:cNvPr id="4" name="Slide Number Placeholder 3"/>
          <p:cNvSpPr>
            <a:spLocks noGrp="1"/>
          </p:cNvSpPr>
          <p:nvPr>
            <p:ph type="sldNum" sz="quarter" idx="5"/>
          </p:nvPr>
        </p:nvSpPr>
        <p:spPr/>
        <p:txBody>
          <a:bodyPr/>
          <a:lstStyle/>
          <a:p>
            <a:fld id="{ACE6A3E0-92F1-45D5-B8C8-DFDC3E7635A7}" type="slidenum">
              <a:rPr lang="en-GB" smtClean="0"/>
              <a:t>2</a:t>
            </a:fld>
            <a:endParaRPr lang="en-GB"/>
          </a:p>
        </p:txBody>
      </p:sp>
    </p:spTree>
    <p:extLst>
      <p:ext uri="{BB962C8B-B14F-4D97-AF65-F5344CB8AC3E}">
        <p14:creationId xmlns:p14="http://schemas.microsoft.com/office/powerpoint/2010/main" val="1171591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GB" sz="1200" dirty="0" err="1">
                <a:solidFill>
                  <a:srgbClr val="000000"/>
                </a:solidFill>
              </a:rPr>
              <a:t>authors.csv</a:t>
            </a:r>
            <a:endParaRPr lang="en-GB" sz="1200" dirty="0">
              <a:solidFill>
                <a:srgbClr val="000000"/>
              </a:solidFill>
            </a:endParaRPr>
          </a:p>
          <a:p>
            <a:pPr marL="457200" indent="-457200">
              <a:buFont typeface="Arial" panose="020B0604020202020204" pitchFamily="34" charset="0"/>
              <a:buChar char="•"/>
            </a:pPr>
            <a:r>
              <a:rPr lang="en-GB" sz="1200" dirty="0" err="1">
                <a:solidFill>
                  <a:srgbClr val="000000"/>
                </a:solidFill>
              </a:rPr>
              <a:t>titles.csv</a:t>
            </a:r>
            <a:endParaRPr lang="en-GB" sz="1200" dirty="0">
              <a:solidFill>
                <a:srgbClr val="000000"/>
              </a:solidFill>
            </a:endParaRPr>
          </a:p>
          <a:p>
            <a:pPr marL="457200" indent="-457200">
              <a:buFont typeface="Arial" panose="020B0604020202020204" pitchFamily="34" charset="0"/>
              <a:buChar char="•"/>
            </a:pPr>
            <a:r>
              <a:rPr lang="en-GB" sz="1200" dirty="0" err="1">
                <a:solidFill>
                  <a:srgbClr val="000000"/>
                </a:solidFill>
              </a:rPr>
              <a:t>dates.csv</a:t>
            </a:r>
            <a:endParaRPr lang="en-GB" sz="1200" dirty="0">
              <a:solidFill>
                <a:srgbClr val="000000"/>
              </a:solidFill>
            </a:endParaRPr>
          </a:p>
          <a:p>
            <a:pPr marL="457200" indent="-457200">
              <a:buFont typeface="Arial" panose="020B0604020202020204" pitchFamily="34" charset="0"/>
              <a:buChar char="•"/>
            </a:pPr>
            <a:r>
              <a:rPr lang="en-GB" sz="1200" dirty="0" err="1">
                <a:solidFill>
                  <a:srgbClr val="000000"/>
                </a:solidFill>
              </a:rPr>
              <a:t>pages.csv</a:t>
            </a:r>
            <a:endParaRPr lang="en-GB" sz="1200" dirty="0">
              <a:solidFill>
                <a:srgbClr val="000000"/>
              </a:solidFill>
            </a:endParaRPr>
          </a:p>
          <a:p>
            <a:pPr marL="457200" indent="-457200">
              <a:buFont typeface="Arial" panose="020B0604020202020204" pitchFamily="34" charset="0"/>
              <a:buChar char="•"/>
            </a:pPr>
            <a:r>
              <a:rPr lang="en-GB" sz="1200" dirty="0" err="1">
                <a:solidFill>
                  <a:srgbClr val="000000"/>
                </a:solidFill>
              </a:rPr>
              <a:t>eebo.csv</a:t>
            </a:r>
            <a:endParaRPr lang="en-GB" sz="1200" dirty="0">
              <a:solidFill>
                <a:srgbClr val="000000"/>
              </a:solidFill>
            </a:endParaRPr>
          </a:p>
          <a:p>
            <a:r>
              <a:rPr lang="en-US" dirty="0"/>
              <a:t>* </a:t>
            </a:r>
            <a:r>
              <a:rPr lang="en-US" dirty="0" err="1"/>
              <a:t>places.csv</a:t>
            </a:r>
            <a:endParaRPr lang="en-US" dirty="0"/>
          </a:p>
        </p:txBody>
      </p:sp>
      <p:sp>
        <p:nvSpPr>
          <p:cNvPr id="4" name="Slide Number Placeholder 3"/>
          <p:cNvSpPr>
            <a:spLocks noGrp="1"/>
          </p:cNvSpPr>
          <p:nvPr>
            <p:ph type="sldNum" sz="quarter" idx="5"/>
          </p:nvPr>
        </p:nvSpPr>
        <p:spPr/>
        <p:txBody>
          <a:bodyPr/>
          <a:lstStyle/>
          <a:p>
            <a:fld id="{ACE6A3E0-92F1-45D5-B8C8-DFDC3E7635A7}" type="slidenum">
              <a:rPr lang="en-GB" smtClean="0"/>
              <a:t>13</a:t>
            </a:fld>
            <a:endParaRPr lang="en-GB"/>
          </a:p>
        </p:txBody>
      </p:sp>
    </p:spTree>
    <p:extLst>
      <p:ext uri="{BB962C8B-B14F-4D97-AF65-F5344CB8AC3E}">
        <p14:creationId xmlns:p14="http://schemas.microsoft.com/office/powerpoint/2010/main" val="2996508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basic structure of a SQL query, so I think we should spend a few minutes here doing some example so we all know what that looks like</a:t>
            </a:r>
          </a:p>
          <a:p>
            <a:endParaRPr lang="en-GB" dirty="0"/>
          </a:p>
          <a:p>
            <a:r>
              <a:rPr lang="en-GB" dirty="0"/>
              <a:t>We won’t look at WHERE just yet, but it lets you filter results, which we’ll come on to</a:t>
            </a:r>
          </a:p>
          <a:p>
            <a:endParaRPr lang="en-GB" dirty="0"/>
          </a:p>
          <a:p>
            <a:r>
              <a:rPr lang="en-GB" dirty="0"/>
              <a:t>SELECT Title FROM </a:t>
            </a:r>
            <a:r>
              <a:rPr lang="en-GB" dirty="0" err="1"/>
              <a:t>eebo</a:t>
            </a:r>
            <a:r>
              <a:rPr lang="en-GB" dirty="0"/>
              <a:t>;</a:t>
            </a:r>
          </a:p>
          <a:p>
            <a:endParaRPr lang="en-GB" dirty="0"/>
          </a:p>
          <a:p>
            <a:r>
              <a:rPr lang="en-GB" dirty="0"/>
              <a:t>SELECT Title, TCP FROM </a:t>
            </a:r>
            <a:r>
              <a:rPr lang="en-GB" dirty="0" err="1"/>
              <a:t>eebo</a:t>
            </a:r>
            <a:r>
              <a:rPr lang="en-GB" dirty="0"/>
              <a:t>;</a:t>
            </a:r>
          </a:p>
          <a:p>
            <a:endParaRPr lang="en-GB" dirty="0"/>
          </a:p>
          <a:p>
            <a:r>
              <a:rPr lang="en-GB" dirty="0"/>
              <a:t>SELECT * FROM </a:t>
            </a:r>
            <a:r>
              <a:rPr lang="en-GB" dirty="0" err="1"/>
              <a:t>eebo</a:t>
            </a:r>
            <a:r>
              <a:rPr lang="en-GB" dirty="0"/>
              <a:t>;</a:t>
            </a:r>
          </a:p>
          <a:p>
            <a:endParaRPr lang="en-GB" dirty="0"/>
          </a:p>
          <a:p>
            <a:r>
              <a:rPr lang="en-GB" dirty="0"/>
              <a:t>** Mention capitalisation</a:t>
            </a:r>
            <a:endParaRPr lang="en-US" dirty="0"/>
          </a:p>
        </p:txBody>
      </p:sp>
      <p:sp>
        <p:nvSpPr>
          <p:cNvPr id="4" name="Slide Number Placeholder 3"/>
          <p:cNvSpPr>
            <a:spLocks noGrp="1"/>
          </p:cNvSpPr>
          <p:nvPr>
            <p:ph type="sldNum" sz="quarter" idx="5"/>
          </p:nvPr>
        </p:nvSpPr>
        <p:spPr/>
        <p:txBody>
          <a:bodyPr/>
          <a:lstStyle/>
          <a:p>
            <a:fld id="{ACE6A3E0-92F1-45D5-B8C8-DFDC3E7635A7}" type="slidenum">
              <a:rPr lang="en-GB" smtClean="0"/>
              <a:t>18</a:t>
            </a:fld>
            <a:endParaRPr lang="en-GB"/>
          </a:p>
        </p:txBody>
      </p:sp>
    </p:spTree>
    <p:extLst>
      <p:ext uri="{BB962C8B-B14F-4D97-AF65-F5344CB8AC3E}">
        <p14:creationId xmlns:p14="http://schemas.microsoft.com/office/powerpoint/2010/main" val="846802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SELECT * </a:t>
            </a:r>
          </a:p>
          <a:p>
            <a:r>
              <a:rPr lang="en-GB" sz="1200" dirty="0"/>
              <a:t>FROM </a:t>
            </a:r>
            <a:r>
              <a:rPr lang="en-GB" sz="1200" dirty="0" err="1"/>
              <a:t>eebo</a:t>
            </a:r>
            <a:r>
              <a:rPr lang="en-GB" sz="1200" dirty="0"/>
              <a:t> </a:t>
            </a:r>
          </a:p>
          <a:p>
            <a:r>
              <a:rPr lang="en-GB" sz="1200" dirty="0"/>
              <a:t>LIMIT 10;</a:t>
            </a:r>
          </a:p>
          <a:p>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SELECT DISTINCT Date FROM </a:t>
            </a:r>
            <a:r>
              <a:rPr lang="en-GB" sz="1200" dirty="0" err="1"/>
              <a:t>eebo</a:t>
            </a:r>
            <a:r>
              <a:rPr lang="en-GB" sz="1200" dirty="0"/>
              <a:t>;</a:t>
            </a:r>
            <a:endParaRPr lang="en-US" sz="1200" dirty="0"/>
          </a:p>
          <a:p>
            <a:endParaRPr lang="en-GB" dirty="0"/>
          </a:p>
          <a:p>
            <a:r>
              <a:rPr lang="en-GB" dirty="0"/>
              <a:t>Don’t forget to demo distinct pairs!</a:t>
            </a:r>
          </a:p>
          <a:p>
            <a:endParaRPr lang="en-GB" dirty="0"/>
          </a:p>
          <a:p>
            <a:r>
              <a:rPr lang="en-GB" dirty="0"/>
              <a:t>SELECT DISTINCT Date, Title FROM </a:t>
            </a:r>
            <a:r>
              <a:rPr lang="en-GB" dirty="0" err="1"/>
              <a:t>eebo</a:t>
            </a:r>
            <a:r>
              <a:rPr lang="en-GB" dirty="0"/>
              <a:t>;</a:t>
            </a:r>
          </a:p>
        </p:txBody>
      </p:sp>
      <p:sp>
        <p:nvSpPr>
          <p:cNvPr id="4" name="Slide Number Placeholder 3"/>
          <p:cNvSpPr>
            <a:spLocks noGrp="1"/>
          </p:cNvSpPr>
          <p:nvPr>
            <p:ph type="sldNum" sz="quarter" idx="10"/>
          </p:nvPr>
        </p:nvSpPr>
        <p:spPr/>
        <p:txBody>
          <a:bodyPr/>
          <a:lstStyle/>
          <a:p>
            <a:fld id="{ACE6A3E0-92F1-45D5-B8C8-DFDC3E7635A7}" type="slidenum">
              <a:rPr lang="en-GB" smtClean="0"/>
              <a:t>19</a:t>
            </a:fld>
            <a:endParaRPr lang="en-GB"/>
          </a:p>
        </p:txBody>
      </p:sp>
    </p:spTree>
    <p:extLst>
      <p:ext uri="{BB962C8B-B14F-4D97-AF65-F5344CB8AC3E}">
        <p14:creationId xmlns:p14="http://schemas.microsoft.com/office/powerpoint/2010/main" val="3646014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SELECT * FROM </a:t>
            </a:r>
            <a:r>
              <a:rPr lang="en-GB" dirty="0" err="1"/>
              <a:t>eebo</a:t>
            </a:r>
            <a:r>
              <a:rPr lang="en-GB" dirty="0"/>
              <a:t> WHERE place=‘London’;</a:t>
            </a:r>
          </a:p>
          <a:p>
            <a:endParaRPr lang="en-GB" dirty="0"/>
          </a:p>
          <a:p>
            <a:r>
              <a:rPr lang="en-GB" dirty="0"/>
              <a:t>**Now talk about conditional operators**</a:t>
            </a:r>
          </a:p>
          <a:p>
            <a:endParaRPr lang="en-GB" dirty="0"/>
          </a:p>
          <a:p>
            <a:r>
              <a:rPr lang="en-GB" dirty="0"/>
              <a:t>SELECT * FROM </a:t>
            </a:r>
            <a:r>
              <a:rPr lang="en-GB" dirty="0" err="1"/>
              <a:t>eebo</a:t>
            </a:r>
            <a:r>
              <a:rPr lang="en-GB" dirty="0"/>
              <a:t> WHERE date &gt;= '1600’;</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SELECT * FROM </a:t>
            </a:r>
            <a:r>
              <a:rPr lang="en-GB" dirty="0" err="1"/>
              <a:t>eebo</a:t>
            </a:r>
            <a:r>
              <a:rPr lang="en-GB" dirty="0"/>
              <a:t> WHERE (date &gt;= '1600') AND (place=‘London’);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SELECT * FROM </a:t>
            </a:r>
            <a:r>
              <a:rPr lang="en-US" dirty="0" err="1"/>
              <a:t>eebo</a:t>
            </a:r>
            <a:r>
              <a:rPr lang="en-US" dirty="0"/>
              <a:t> WHERE date &gt;= '1600' AND date &lt;= '1620'</a:t>
            </a:r>
          </a:p>
          <a:p>
            <a:endParaRPr lang="en-GB" dirty="0"/>
          </a:p>
        </p:txBody>
      </p:sp>
      <p:sp>
        <p:nvSpPr>
          <p:cNvPr id="4" name="Slide Number Placeholder 3"/>
          <p:cNvSpPr>
            <a:spLocks noGrp="1"/>
          </p:cNvSpPr>
          <p:nvPr>
            <p:ph type="sldNum" sz="quarter" idx="5"/>
          </p:nvPr>
        </p:nvSpPr>
        <p:spPr/>
        <p:txBody>
          <a:bodyPr/>
          <a:lstStyle/>
          <a:p>
            <a:fld id="{ACE6A3E0-92F1-45D5-B8C8-DFDC3E7635A7}" type="slidenum">
              <a:rPr lang="en-GB" smtClean="0"/>
              <a:t>21</a:t>
            </a:fld>
            <a:endParaRPr lang="en-GB"/>
          </a:p>
        </p:txBody>
      </p:sp>
    </p:spTree>
    <p:extLst>
      <p:ext uri="{BB962C8B-B14F-4D97-AF65-F5344CB8AC3E}">
        <p14:creationId xmlns:p14="http://schemas.microsoft.com/office/powerpoint/2010/main" val="856477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SELECT * FROM </a:t>
            </a:r>
            <a:r>
              <a:rPr lang="en-GB" dirty="0" err="1"/>
              <a:t>eebo</a:t>
            </a:r>
            <a:r>
              <a:rPr lang="en-GB" dirty="0"/>
              <a:t> WHERE (date &gt;= '1580') AND (author IN ('Aylett, Robert, 1583-1655?', 'Bacon, Francis, 1561-1626.’));</a:t>
            </a:r>
          </a:p>
          <a:p>
            <a:endParaRPr lang="en-GB" dirty="0"/>
          </a:p>
          <a:p>
            <a:r>
              <a:rPr lang="en-GB" sz="1200" b="0" i="0" kern="1200" dirty="0">
                <a:solidFill>
                  <a:schemeClr val="tx1"/>
                </a:solidFill>
                <a:effectLst/>
                <a:latin typeface="+mn-lt"/>
                <a:ea typeface="+mn-ea"/>
                <a:cs typeface="+mn-cs"/>
              </a:rPr>
              <a:t>We started with something simple, then added more clauses one by one, testing their effects as we went along. For complex queries, this is a good strategy, to make sure you are getting what you want. Sometimes it might help to take a subset of the data that you can easily see in a temporary database to practice your queries on before working on a larger or more complicated database.</a:t>
            </a:r>
          </a:p>
          <a:p>
            <a:br>
              <a:rPr lang="en-GB" dirty="0"/>
            </a:br>
            <a:endParaRPr lang="en-US" dirty="0"/>
          </a:p>
        </p:txBody>
      </p:sp>
      <p:sp>
        <p:nvSpPr>
          <p:cNvPr id="4" name="Slide Number Placeholder 3"/>
          <p:cNvSpPr>
            <a:spLocks noGrp="1"/>
          </p:cNvSpPr>
          <p:nvPr>
            <p:ph type="sldNum" sz="quarter" idx="5"/>
          </p:nvPr>
        </p:nvSpPr>
        <p:spPr/>
        <p:txBody>
          <a:bodyPr/>
          <a:lstStyle/>
          <a:p>
            <a:fld id="{ACE6A3E0-92F1-45D5-B8C8-DFDC3E7635A7}" type="slidenum">
              <a:rPr lang="en-GB" smtClean="0"/>
              <a:t>23</a:t>
            </a:fld>
            <a:endParaRPr lang="en-GB"/>
          </a:p>
        </p:txBody>
      </p:sp>
    </p:spTree>
    <p:extLst>
      <p:ext uri="{BB962C8B-B14F-4D97-AF65-F5344CB8AC3E}">
        <p14:creationId xmlns:p14="http://schemas.microsoft.com/office/powerpoint/2010/main" val="3327302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SELECT * FROM </a:t>
            </a:r>
            <a:r>
              <a:rPr lang="en-GB" dirty="0" err="1"/>
              <a:t>eebo</a:t>
            </a:r>
            <a:r>
              <a:rPr lang="en-GB" dirty="0"/>
              <a:t>;</a:t>
            </a:r>
          </a:p>
          <a:p>
            <a:endParaRPr lang="en-GB" dirty="0"/>
          </a:p>
          <a:p>
            <a:r>
              <a:rPr lang="en-GB" dirty="0"/>
              <a:t>SELECT * FROM </a:t>
            </a:r>
            <a:r>
              <a:rPr lang="en-GB" dirty="0" err="1"/>
              <a:t>eebo</a:t>
            </a:r>
            <a:r>
              <a:rPr lang="en-GB" dirty="0"/>
              <a:t> ORDER BY date ASC;</a:t>
            </a:r>
          </a:p>
          <a:p>
            <a:endParaRPr lang="en-GB" dirty="0"/>
          </a:p>
          <a:p>
            <a:r>
              <a:rPr lang="en-GB" dirty="0"/>
              <a:t>SELECT * FROM </a:t>
            </a:r>
            <a:r>
              <a:rPr lang="en-GB" dirty="0" err="1"/>
              <a:t>eebo</a:t>
            </a:r>
            <a:r>
              <a:rPr lang="en-GB" dirty="0"/>
              <a:t> ORDER BY date DESC;</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SELECT * FROM </a:t>
            </a:r>
            <a:r>
              <a:rPr lang="en-GB" dirty="0" err="1"/>
              <a:t>eebo</a:t>
            </a:r>
            <a:r>
              <a:rPr lang="en-GB" dirty="0"/>
              <a:t> ORDER BY 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SELECT * FROM </a:t>
            </a:r>
            <a:r>
              <a:rPr lang="en-GB" dirty="0" err="1"/>
              <a:t>eebo</a:t>
            </a:r>
            <a:r>
              <a:rPr lang="en-GB" dirty="0"/>
              <a:t> ORDER BY Date ASC, Author ASC;</a:t>
            </a:r>
          </a:p>
          <a:p>
            <a:endParaRPr lang="en-US" dirty="0"/>
          </a:p>
        </p:txBody>
      </p:sp>
      <p:sp>
        <p:nvSpPr>
          <p:cNvPr id="4" name="Slide Number Placeholder 3"/>
          <p:cNvSpPr>
            <a:spLocks noGrp="1"/>
          </p:cNvSpPr>
          <p:nvPr>
            <p:ph type="sldNum" sz="quarter" idx="5"/>
          </p:nvPr>
        </p:nvSpPr>
        <p:spPr/>
        <p:txBody>
          <a:bodyPr/>
          <a:lstStyle/>
          <a:p>
            <a:fld id="{ACE6A3E0-92F1-45D5-B8C8-DFDC3E7635A7}" type="slidenum">
              <a:rPr lang="en-GB" smtClean="0"/>
              <a:t>24</a:t>
            </a:fld>
            <a:endParaRPr lang="en-GB"/>
          </a:p>
        </p:txBody>
      </p:sp>
    </p:spTree>
    <p:extLst>
      <p:ext uri="{BB962C8B-B14F-4D97-AF65-F5344CB8AC3E}">
        <p14:creationId xmlns:p14="http://schemas.microsoft.com/office/powerpoint/2010/main" val="1034023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E6A3E0-92F1-45D5-B8C8-DFDC3E7635A7}" type="slidenum">
              <a:rPr lang="en-GB" smtClean="0"/>
              <a:t>25</a:t>
            </a:fld>
            <a:endParaRPr lang="en-GB"/>
          </a:p>
        </p:txBody>
      </p:sp>
    </p:spTree>
    <p:extLst>
      <p:ext uri="{BB962C8B-B14F-4D97-AF65-F5344CB8AC3E}">
        <p14:creationId xmlns:p14="http://schemas.microsoft.com/office/powerpoint/2010/main" val="1755187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SELECT Title, Terms, </a:t>
            </a:r>
            <a:r>
              <a:rPr lang="en-GB" dirty="0" err="1"/>
              <a:t>eebo</a:t>
            </a:r>
            <a:r>
              <a:rPr lang="en-GB" dirty="0"/>
              <a:t>, author FROM </a:t>
            </a:r>
            <a:r>
              <a:rPr lang="en-GB" dirty="0" err="1"/>
              <a:t>eebo</a:t>
            </a:r>
            <a:r>
              <a:rPr lang="en-GB" dirty="0"/>
              <a:t> WHERE author = 'Erasmus, Desiderius, d. 1536.' ORDER BY </a:t>
            </a:r>
            <a:r>
              <a:rPr lang="en-GB" dirty="0" err="1"/>
              <a:t>eebo</a:t>
            </a:r>
            <a:r>
              <a:rPr lang="en-GB" dirty="0"/>
              <a:t> ASC;</a:t>
            </a:r>
          </a:p>
          <a:p>
            <a:endParaRPr lang="en-GB" dirty="0"/>
          </a:p>
          <a:p>
            <a:r>
              <a:rPr lang="en-GB" dirty="0"/>
              <a:t>SELECT Title, Terms FROM </a:t>
            </a:r>
            <a:r>
              <a:rPr lang="en-GB" dirty="0" err="1"/>
              <a:t>eebo</a:t>
            </a:r>
            <a:r>
              <a:rPr lang="en-GB" dirty="0"/>
              <a:t> WHERE author = 'Erasmus, Desiderius, d. 1536.' ORDER BY Terms ASC;</a:t>
            </a:r>
          </a:p>
        </p:txBody>
      </p:sp>
      <p:sp>
        <p:nvSpPr>
          <p:cNvPr id="4" name="Slide Number Placeholder 3"/>
          <p:cNvSpPr>
            <a:spLocks noGrp="1"/>
          </p:cNvSpPr>
          <p:nvPr>
            <p:ph type="sldNum" sz="quarter" idx="5"/>
          </p:nvPr>
        </p:nvSpPr>
        <p:spPr/>
        <p:txBody>
          <a:bodyPr/>
          <a:lstStyle/>
          <a:p>
            <a:fld id="{ACE6A3E0-92F1-45D5-B8C8-DFDC3E7635A7}" type="slidenum">
              <a:rPr lang="en-GB" smtClean="0"/>
              <a:t>26</a:t>
            </a:fld>
            <a:endParaRPr lang="en-GB"/>
          </a:p>
        </p:txBody>
      </p:sp>
    </p:spTree>
    <p:extLst>
      <p:ext uri="{BB962C8B-B14F-4D97-AF65-F5344CB8AC3E}">
        <p14:creationId xmlns:p14="http://schemas.microsoft.com/office/powerpoint/2010/main" val="3896624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SELECT COUNT(*) FROM </a:t>
            </a:r>
            <a:r>
              <a:rPr lang="en-GB" dirty="0" err="1"/>
              <a:t>eebo</a:t>
            </a:r>
            <a:r>
              <a:rPr lang="en-GB" dirty="0"/>
              <a:t>;</a:t>
            </a:r>
          </a:p>
          <a:p>
            <a:endParaRPr lang="en-GB" dirty="0"/>
          </a:p>
          <a:p>
            <a:r>
              <a:rPr lang="en-GB" dirty="0"/>
              <a:t>SELECT COUNT(*), SUM(</a:t>
            </a:r>
            <a:r>
              <a:rPr lang="en-GB" dirty="0" err="1"/>
              <a:t>PageCount</a:t>
            </a:r>
            <a:r>
              <a:rPr lang="en-GB" dirty="0"/>
              <a:t>) FROM </a:t>
            </a:r>
            <a:r>
              <a:rPr lang="en-GB" dirty="0" err="1"/>
              <a:t>eebo</a:t>
            </a:r>
            <a:r>
              <a:rPr lang="en-GB" dirty="0"/>
              <a:t>;</a:t>
            </a:r>
          </a:p>
          <a:p>
            <a:endParaRPr lang="en-GB" dirty="0"/>
          </a:p>
          <a:p>
            <a:r>
              <a:rPr lang="en-GB" dirty="0"/>
              <a:t>SELECT COUNT (DISTINCT author) from </a:t>
            </a:r>
            <a:r>
              <a:rPr lang="en-GB" dirty="0" err="1"/>
              <a:t>eebo</a:t>
            </a:r>
            <a:r>
              <a:rPr lang="en-GB" dirty="0"/>
              <a:t>;</a:t>
            </a:r>
            <a:endParaRPr lang="en-US" dirty="0"/>
          </a:p>
        </p:txBody>
      </p:sp>
      <p:sp>
        <p:nvSpPr>
          <p:cNvPr id="4" name="Slide Number Placeholder 3"/>
          <p:cNvSpPr>
            <a:spLocks noGrp="1"/>
          </p:cNvSpPr>
          <p:nvPr>
            <p:ph type="sldNum" sz="quarter" idx="5"/>
          </p:nvPr>
        </p:nvSpPr>
        <p:spPr/>
        <p:txBody>
          <a:bodyPr/>
          <a:lstStyle/>
          <a:p>
            <a:fld id="{ACE6A3E0-92F1-45D5-B8C8-DFDC3E7635A7}" type="slidenum">
              <a:rPr lang="en-GB" smtClean="0"/>
              <a:t>30</a:t>
            </a:fld>
            <a:endParaRPr lang="en-GB"/>
          </a:p>
        </p:txBody>
      </p:sp>
    </p:spTree>
    <p:extLst>
      <p:ext uri="{BB962C8B-B14F-4D97-AF65-F5344CB8AC3E}">
        <p14:creationId xmlns:p14="http://schemas.microsoft.com/office/powerpoint/2010/main" val="1907850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Group By example</a:t>
            </a:r>
          </a:p>
          <a:p>
            <a:r>
              <a:rPr lang="en-GB" dirty="0"/>
              <a:t>SELECT TCP, COUNT(*) FROM </a:t>
            </a:r>
            <a:r>
              <a:rPr lang="en-GB" dirty="0" err="1"/>
              <a:t>eebo</a:t>
            </a:r>
            <a:r>
              <a:rPr lang="en-GB" dirty="0"/>
              <a:t> GROUP BY Status;</a:t>
            </a:r>
          </a:p>
          <a:p>
            <a:endParaRPr lang="en-GB" dirty="0"/>
          </a:p>
          <a:p>
            <a:r>
              <a:rPr lang="en-GB" dirty="0"/>
              <a:t>Challenge</a:t>
            </a:r>
          </a:p>
          <a:p>
            <a:r>
              <a:rPr lang="en-GB" dirty="0"/>
              <a:t>1a.</a:t>
            </a:r>
          </a:p>
          <a:p>
            <a:r>
              <a:rPr lang="en-GB" dirty="0"/>
              <a:t>SELECT COUNT(terms), date</a:t>
            </a:r>
          </a:p>
          <a:p>
            <a:r>
              <a:rPr lang="en-GB" dirty="0"/>
              <a:t>FROM </a:t>
            </a:r>
            <a:r>
              <a:rPr lang="en-GB" dirty="0" err="1"/>
              <a:t>eebo</a:t>
            </a:r>
            <a:endParaRPr lang="en-GB" dirty="0"/>
          </a:p>
          <a:p>
            <a:r>
              <a:rPr lang="en-GB" dirty="0"/>
              <a:t>GROUP BY date</a:t>
            </a:r>
          </a:p>
          <a:p>
            <a:r>
              <a:rPr lang="en-GB" dirty="0"/>
              <a:t>1b.</a:t>
            </a:r>
          </a:p>
          <a:p>
            <a:r>
              <a:rPr lang="en-GB" dirty="0"/>
              <a:t>2.</a:t>
            </a:r>
          </a:p>
          <a:p>
            <a:r>
              <a:rPr lang="en-GB" dirty="0"/>
              <a:t>3.</a:t>
            </a:r>
          </a:p>
          <a:p>
            <a:pPr marL="228600" indent="-228600">
              <a:buAutoNum type="arabicParenR"/>
            </a:pPr>
            <a:endParaRPr lang="en-GB" dirty="0"/>
          </a:p>
          <a:p>
            <a:endParaRPr lang="en-US" dirty="0"/>
          </a:p>
        </p:txBody>
      </p:sp>
      <p:sp>
        <p:nvSpPr>
          <p:cNvPr id="4" name="Slide Number Placeholder 3"/>
          <p:cNvSpPr>
            <a:spLocks noGrp="1"/>
          </p:cNvSpPr>
          <p:nvPr>
            <p:ph type="sldNum" sz="quarter" idx="5"/>
          </p:nvPr>
        </p:nvSpPr>
        <p:spPr/>
        <p:txBody>
          <a:bodyPr/>
          <a:lstStyle/>
          <a:p>
            <a:fld id="{ACE6A3E0-92F1-45D5-B8C8-DFDC3E7635A7}" type="slidenum">
              <a:rPr lang="en-GB" smtClean="0"/>
              <a:t>32</a:t>
            </a:fld>
            <a:endParaRPr lang="en-GB"/>
          </a:p>
        </p:txBody>
      </p:sp>
    </p:spTree>
    <p:extLst>
      <p:ext uri="{BB962C8B-B14F-4D97-AF65-F5344CB8AC3E}">
        <p14:creationId xmlns:p14="http://schemas.microsoft.com/office/powerpoint/2010/main" val="3605957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questions and objectives apply to this section</a:t>
            </a:r>
          </a:p>
        </p:txBody>
      </p:sp>
      <p:sp>
        <p:nvSpPr>
          <p:cNvPr id="4" name="Slide Number Placeholder 3"/>
          <p:cNvSpPr>
            <a:spLocks noGrp="1"/>
          </p:cNvSpPr>
          <p:nvPr>
            <p:ph type="sldNum" sz="quarter" idx="5"/>
          </p:nvPr>
        </p:nvSpPr>
        <p:spPr/>
        <p:txBody>
          <a:bodyPr/>
          <a:lstStyle/>
          <a:p>
            <a:fld id="{ACE6A3E0-92F1-45D5-B8C8-DFDC3E7635A7}" type="slidenum">
              <a:rPr lang="en-GB" smtClean="0"/>
              <a:t>3</a:t>
            </a:fld>
            <a:endParaRPr lang="en-GB"/>
          </a:p>
        </p:txBody>
      </p:sp>
    </p:spTree>
    <p:extLst>
      <p:ext uri="{BB962C8B-B14F-4D97-AF65-F5344CB8AC3E}">
        <p14:creationId xmlns:p14="http://schemas.microsoft.com/office/powerpoint/2010/main" val="1067804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TCP, </a:t>
            </a:r>
            <a:r>
              <a:rPr lang="en-US" dirty="0" err="1"/>
              <a:t>PageCount</a:t>
            </a:r>
            <a:endParaRPr lang="en-US" dirty="0"/>
          </a:p>
          <a:p>
            <a:r>
              <a:rPr lang="en-US" dirty="0"/>
              <a:t>FROM </a:t>
            </a:r>
            <a:r>
              <a:rPr lang="en-US" dirty="0" err="1"/>
              <a:t>eebo</a:t>
            </a:r>
            <a:endParaRPr lang="en-US" dirty="0"/>
          </a:p>
          <a:p>
            <a:r>
              <a:rPr lang="en-US" dirty="0"/>
              <a:t>GROUP BY </a:t>
            </a:r>
            <a:r>
              <a:rPr lang="en-US" dirty="0" err="1"/>
              <a:t>PageCount</a:t>
            </a:r>
            <a:endParaRPr lang="en-US" dirty="0"/>
          </a:p>
          <a:p>
            <a:r>
              <a:rPr lang="en-US" dirty="0"/>
              <a:t>HAVING </a:t>
            </a:r>
            <a:r>
              <a:rPr lang="en-US" dirty="0" err="1"/>
              <a:t>pagecount</a:t>
            </a:r>
            <a:r>
              <a:rPr lang="en-US" dirty="0"/>
              <a:t> &gt; ‘200';</a:t>
            </a:r>
          </a:p>
        </p:txBody>
      </p:sp>
      <p:sp>
        <p:nvSpPr>
          <p:cNvPr id="4" name="Slide Number Placeholder 3"/>
          <p:cNvSpPr>
            <a:spLocks noGrp="1"/>
          </p:cNvSpPr>
          <p:nvPr>
            <p:ph type="sldNum" sz="quarter" idx="5"/>
          </p:nvPr>
        </p:nvSpPr>
        <p:spPr/>
        <p:txBody>
          <a:bodyPr/>
          <a:lstStyle/>
          <a:p>
            <a:fld id="{ACE6A3E0-92F1-45D5-B8C8-DFDC3E7635A7}" type="slidenum">
              <a:rPr lang="en-GB" smtClean="0"/>
              <a:t>33</a:t>
            </a:fld>
            <a:endParaRPr lang="en-GB"/>
          </a:p>
        </p:txBody>
      </p:sp>
    </p:spTree>
    <p:extLst>
      <p:ext uri="{BB962C8B-B14F-4D97-AF65-F5344CB8AC3E}">
        <p14:creationId xmlns:p14="http://schemas.microsoft.com/office/powerpoint/2010/main" val="4154700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E6A3E0-92F1-45D5-B8C8-DFDC3E7635A7}" type="slidenum">
              <a:rPr lang="en-GB" smtClean="0"/>
              <a:t>34</a:t>
            </a:fld>
            <a:endParaRPr lang="en-GB"/>
          </a:p>
        </p:txBody>
      </p:sp>
    </p:spTree>
    <p:extLst>
      <p:ext uri="{BB962C8B-B14F-4D97-AF65-F5344CB8AC3E}">
        <p14:creationId xmlns:p14="http://schemas.microsoft.com/office/powerpoint/2010/main" val="4270047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Aggregating ordered;</a:t>
            </a:r>
          </a:p>
          <a:p>
            <a:r>
              <a:rPr lang="en-US" dirty="0"/>
              <a:t>SELECT author, COUNT(*)</a:t>
            </a:r>
          </a:p>
          <a:p>
            <a:r>
              <a:rPr lang="en-US" dirty="0"/>
              <a:t>FROM </a:t>
            </a:r>
            <a:r>
              <a:rPr lang="en-US" dirty="0" err="1"/>
              <a:t>eebo</a:t>
            </a:r>
            <a:endParaRPr lang="en-US" dirty="0"/>
          </a:p>
          <a:p>
            <a:r>
              <a:rPr lang="en-US" dirty="0"/>
              <a:t>GROUP BY author</a:t>
            </a:r>
          </a:p>
          <a:p>
            <a:r>
              <a:rPr lang="en-US" dirty="0"/>
              <a:t>ORDER BY COUNT(author) DESC;</a:t>
            </a:r>
          </a:p>
          <a:p>
            <a:endParaRPr lang="en-US" dirty="0"/>
          </a:p>
          <a:p>
            <a:r>
              <a:rPr lang="en-US" dirty="0" err="1"/>
              <a:t>Viewname</a:t>
            </a:r>
            <a:endParaRPr lang="en-US" dirty="0"/>
          </a:p>
          <a:p>
            <a:r>
              <a:rPr lang="en-GB" dirty="0"/>
              <a:t>SELECT * FROM </a:t>
            </a:r>
            <a:r>
              <a:rPr lang="en-GB" dirty="0" err="1"/>
              <a:t>eebo</a:t>
            </a:r>
            <a:r>
              <a:rPr lang="en-GB" dirty="0"/>
              <a:t> WHERE (date &gt; '1558' AND date &lt; '1603’);</a:t>
            </a:r>
          </a:p>
          <a:p>
            <a:endParaRPr lang="en-GB" dirty="0"/>
          </a:p>
          <a:p>
            <a:r>
              <a:rPr lang="en-GB" dirty="0"/>
              <a:t>CREATE VIEW </a:t>
            </a:r>
            <a:r>
              <a:rPr lang="en-GB" dirty="0" err="1"/>
              <a:t>elizabethan</a:t>
            </a:r>
            <a:r>
              <a:rPr lang="en-GB" dirty="0"/>
              <a:t> AS SELECT * FROM </a:t>
            </a:r>
            <a:r>
              <a:rPr lang="en-GB" dirty="0" err="1"/>
              <a:t>eebo</a:t>
            </a:r>
            <a:r>
              <a:rPr lang="en-GB" dirty="0"/>
              <a:t> WHERE (date &gt; '1558' AND date &lt; '1603');</a:t>
            </a:r>
            <a:endParaRPr lang="en-US" dirty="0"/>
          </a:p>
        </p:txBody>
      </p:sp>
      <p:sp>
        <p:nvSpPr>
          <p:cNvPr id="4" name="Slide Number Placeholder 3"/>
          <p:cNvSpPr>
            <a:spLocks noGrp="1"/>
          </p:cNvSpPr>
          <p:nvPr>
            <p:ph type="sldNum" sz="quarter" idx="5"/>
          </p:nvPr>
        </p:nvSpPr>
        <p:spPr/>
        <p:txBody>
          <a:bodyPr/>
          <a:lstStyle/>
          <a:p>
            <a:fld id="{ACE6A3E0-92F1-45D5-B8C8-DFDC3E7635A7}" type="slidenum">
              <a:rPr lang="en-GB" smtClean="0"/>
              <a:t>35</a:t>
            </a:fld>
            <a:endParaRPr lang="en-GB"/>
          </a:p>
        </p:txBody>
      </p:sp>
    </p:spTree>
    <p:extLst>
      <p:ext uri="{BB962C8B-B14F-4D97-AF65-F5344CB8AC3E}">
        <p14:creationId xmlns:p14="http://schemas.microsoft.com/office/powerpoint/2010/main" val="1250930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Alternatively!</a:t>
            </a:r>
          </a:p>
          <a:p>
            <a:endParaRPr lang="en-GB" dirty="0"/>
          </a:p>
          <a:p>
            <a:r>
              <a:rPr lang="en-GB" dirty="0"/>
              <a:t>SELECT * FROM authors JOIN dates USING (TCP);</a:t>
            </a:r>
            <a:endParaRPr lang="en-US" dirty="0"/>
          </a:p>
        </p:txBody>
      </p:sp>
      <p:sp>
        <p:nvSpPr>
          <p:cNvPr id="4" name="Slide Number Placeholder 3"/>
          <p:cNvSpPr>
            <a:spLocks noGrp="1"/>
          </p:cNvSpPr>
          <p:nvPr>
            <p:ph type="sldNum" sz="quarter" idx="5"/>
          </p:nvPr>
        </p:nvSpPr>
        <p:spPr/>
        <p:txBody>
          <a:bodyPr/>
          <a:lstStyle/>
          <a:p>
            <a:fld id="{ACE6A3E0-92F1-45D5-B8C8-DFDC3E7635A7}" type="slidenum">
              <a:rPr lang="en-GB" smtClean="0"/>
              <a:t>39</a:t>
            </a:fld>
            <a:endParaRPr lang="en-GB"/>
          </a:p>
        </p:txBody>
      </p:sp>
    </p:spTree>
    <p:extLst>
      <p:ext uri="{BB962C8B-B14F-4D97-AF65-F5344CB8AC3E}">
        <p14:creationId xmlns:p14="http://schemas.microsoft.com/office/powerpoint/2010/main" val="3199470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SELECT * FROM authors JOIN dates USING (TCP);</a:t>
            </a:r>
          </a:p>
          <a:p>
            <a:endParaRPr lang="en-GB" dirty="0"/>
          </a:p>
          <a:p>
            <a:endParaRPr lang="en-GB" dirty="0"/>
          </a:p>
          <a:p>
            <a:r>
              <a:rPr lang="en-GB" dirty="0"/>
              <a:t>SELECT </a:t>
            </a:r>
            <a:r>
              <a:rPr lang="en-GB" dirty="0" err="1"/>
              <a:t>authors.Author</a:t>
            </a:r>
            <a:r>
              <a:rPr lang="en-GB" dirty="0"/>
              <a:t>, </a:t>
            </a:r>
            <a:r>
              <a:rPr lang="en-GB" dirty="0" err="1"/>
              <a:t>dates.Date</a:t>
            </a:r>
            <a:r>
              <a:rPr lang="en-GB" dirty="0"/>
              <a:t> FROM dates JOIN authors ON </a:t>
            </a:r>
            <a:r>
              <a:rPr lang="en-GB" dirty="0" err="1"/>
              <a:t>dates.TCP</a:t>
            </a:r>
            <a:r>
              <a:rPr lang="en-GB" dirty="0"/>
              <a:t> = </a:t>
            </a:r>
            <a:r>
              <a:rPr lang="en-GB" dirty="0" err="1"/>
              <a:t>authors.TCP</a:t>
            </a:r>
            <a:r>
              <a:rPr lang="en-GB" dirty="0"/>
              <a:t>;</a:t>
            </a:r>
            <a:endParaRPr lang="en-US" dirty="0"/>
          </a:p>
        </p:txBody>
      </p:sp>
      <p:sp>
        <p:nvSpPr>
          <p:cNvPr id="4" name="Slide Number Placeholder 3"/>
          <p:cNvSpPr>
            <a:spLocks noGrp="1"/>
          </p:cNvSpPr>
          <p:nvPr>
            <p:ph type="sldNum" sz="quarter" idx="5"/>
          </p:nvPr>
        </p:nvSpPr>
        <p:spPr/>
        <p:txBody>
          <a:bodyPr/>
          <a:lstStyle/>
          <a:p>
            <a:fld id="{ACE6A3E0-92F1-45D5-B8C8-DFDC3E7635A7}" type="slidenum">
              <a:rPr lang="en-GB" smtClean="0"/>
              <a:t>40</a:t>
            </a:fld>
            <a:endParaRPr lang="en-GB"/>
          </a:p>
        </p:txBody>
      </p:sp>
    </p:spTree>
    <p:extLst>
      <p:ext uri="{BB962C8B-B14F-4D97-AF65-F5344CB8AC3E}">
        <p14:creationId xmlns:p14="http://schemas.microsoft.com/office/powerpoint/2010/main" val="598284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using the </a:t>
            </a:r>
            <a:r>
              <a:rPr lang="en-US" dirty="0" err="1"/>
              <a:t>eebo</a:t>
            </a:r>
            <a:r>
              <a:rPr lang="en-US" dirty="0"/>
              <a:t> table</a:t>
            </a:r>
          </a:p>
        </p:txBody>
      </p:sp>
      <p:sp>
        <p:nvSpPr>
          <p:cNvPr id="4" name="Slide Number Placeholder 3"/>
          <p:cNvSpPr>
            <a:spLocks noGrp="1"/>
          </p:cNvSpPr>
          <p:nvPr>
            <p:ph type="sldNum" sz="quarter" idx="5"/>
          </p:nvPr>
        </p:nvSpPr>
        <p:spPr/>
        <p:txBody>
          <a:bodyPr/>
          <a:lstStyle/>
          <a:p>
            <a:fld id="{ACE6A3E0-92F1-45D5-B8C8-DFDC3E7635A7}" type="slidenum">
              <a:rPr lang="en-GB" smtClean="0"/>
              <a:t>41</a:t>
            </a:fld>
            <a:endParaRPr lang="en-GB"/>
          </a:p>
        </p:txBody>
      </p:sp>
    </p:spTree>
    <p:extLst>
      <p:ext uri="{BB962C8B-B14F-4D97-AF65-F5344CB8AC3E}">
        <p14:creationId xmlns:p14="http://schemas.microsoft.com/office/powerpoint/2010/main" val="2290533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We can count the number of records returned by our original join query.</a:t>
            </a:r>
          </a:p>
          <a:p>
            <a:r>
              <a:rPr lang="en-GB" dirty="0"/>
              <a:t>SELECT COUNT(terms), date</a:t>
            </a:r>
          </a:p>
          <a:p>
            <a:r>
              <a:rPr lang="en-GB" dirty="0"/>
              <a:t>FROM </a:t>
            </a:r>
            <a:r>
              <a:rPr lang="en-GB" dirty="0" err="1"/>
              <a:t>eebo</a:t>
            </a:r>
            <a:endParaRPr lang="en-GB" dirty="0"/>
          </a:p>
          <a:p>
            <a:r>
              <a:rPr lang="en-GB" dirty="0"/>
              <a:t>GROUP BY date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Notice that this number is smaller than the number of records present in the catalogue data.</a:t>
            </a:r>
          </a:p>
          <a:p>
            <a:r>
              <a:rPr lang="en-GB" sz="1200" b="0" i="0" kern="1200" dirty="0">
                <a:solidFill>
                  <a:schemeClr val="tx1"/>
                </a:solidFill>
                <a:effectLst/>
                <a:latin typeface="+mn-lt"/>
                <a:ea typeface="+mn-ea"/>
                <a:cs typeface="+mn-cs"/>
              </a:rPr>
              <a:t>SELECT COUNT(*) FROM authors;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SELECT </a:t>
            </a:r>
            <a:r>
              <a:rPr lang="en-GB" sz="1200" b="0" i="0" kern="1200" dirty="0" err="1">
                <a:solidFill>
                  <a:schemeClr val="tx1"/>
                </a:solidFill>
                <a:effectLst/>
                <a:latin typeface="+mn-lt"/>
                <a:ea typeface="+mn-ea"/>
                <a:cs typeface="+mn-cs"/>
              </a:rPr>
              <a:t>titles.TCP</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titles.Title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Authors.Author</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FROM authors</a:t>
            </a:r>
          </a:p>
          <a:p>
            <a:r>
              <a:rPr lang="en-GB" sz="1200" b="0" i="0" kern="1200" dirty="0">
                <a:solidFill>
                  <a:schemeClr val="tx1"/>
                </a:solidFill>
                <a:effectLst/>
                <a:latin typeface="+mn-lt"/>
                <a:ea typeface="+mn-ea"/>
                <a:cs typeface="+mn-cs"/>
              </a:rPr>
              <a:t>LEFT JOIN titles</a:t>
            </a:r>
          </a:p>
          <a:p>
            <a:r>
              <a:rPr lang="en-GB" sz="1200" b="0" i="0" kern="1200" dirty="0">
                <a:solidFill>
                  <a:schemeClr val="tx1"/>
                </a:solidFill>
                <a:effectLst/>
                <a:latin typeface="+mn-lt"/>
                <a:ea typeface="+mn-ea"/>
                <a:cs typeface="+mn-cs"/>
              </a:rPr>
              <a:t>ON </a:t>
            </a:r>
            <a:r>
              <a:rPr lang="en-GB" sz="1200" b="0" i="0" kern="1200" dirty="0" err="1">
                <a:solidFill>
                  <a:schemeClr val="tx1"/>
                </a:solidFill>
                <a:effectLst/>
                <a:latin typeface="+mn-lt"/>
                <a:ea typeface="+mn-ea"/>
                <a:cs typeface="+mn-cs"/>
              </a:rPr>
              <a:t>authors.TCP</a:t>
            </a:r>
            <a:r>
              <a:rPr lang="en-GB" sz="1200" b="0" i="0" kern="1200" dirty="0">
                <a:solidFill>
                  <a:schemeClr val="tx1"/>
                </a:solidFill>
                <a:effectLst/>
                <a:latin typeface="+mn-lt"/>
                <a:ea typeface="+mn-ea"/>
                <a:cs typeface="+mn-cs"/>
              </a:rPr>
              <a:t> = </a:t>
            </a:r>
            <a:r>
              <a:rPr lang="en-GB" sz="1200" b="0" i="0" kern="1200" dirty="0" err="1">
                <a:solidFill>
                  <a:schemeClr val="tx1"/>
                </a:solidFill>
                <a:effectLst/>
                <a:latin typeface="+mn-lt"/>
                <a:ea typeface="+mn-ea"/>
                <a:cs typeface="+mn-cs"/>
              </a:rPr>
              <a:t>titles.TCP</a:t>
            </a: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SELECT </a:t>
            </a:r>
            <a:r>
              <a:rPr lang="en-GB" sz="1200" b="0" i="0" kern="1200" dirty="0" err="1">
                <a:solidFill>
                  <a:schemeClr val="tx1"/>
                </a:solidFill>
                <a:effectLst/>
                <a:latin typeface="+mn-lt"/>
                <a:ea typeface="+mn-ea"/>
                <a:cs typeface="+mn-cs"/>
              </a:rPr>
              <a:t>titles.TCP</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titles.Title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Authors.Author</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FROM titles</a:t>
            </a:r>
          </a:p>
          <a:p>
            <a:r>
              <a:rPr lang="en-GB" sz="1200" b="0" i="0" kern="1200" dirty="0">
                <a:solidFill>
                  <a:schemeClr val="tx1"/>
                </a:solidFill>
                <a:effectLst/>
                <a:latin typeface="+mn-lt"/>
                <a:ea typeface="+mn-ea"/>
                <a:cs typeface="+mn-cs"/>
              </a:rPr>
              <a:t>LEFT JOIN authors</a:t>
            </a:r>
          </a:p>
          <a:p>
            <a:r>
              <a:rPr lang="en-GB" sz="1200" b="0" i="0" kern="1200" dirty="0">
                <a:solidFill>
                  <a:schemeClr val="tx1"/>
                </a:solidFill>
                <a:effectLst/>
                <a:latin typeface="+mn-lt"/>
                <a:ea typeface="+mn-ea"/>
                <a:cs typeface="+mn-cs"/>
              </a:rPr>
              <a:t>ON </a:t>
            </a:r>
            <a:r>
              <a:rPr lang="en-GB" sz="1200" b="0" i="0" kern="1200" dirty="0" err="1">
                <a:solidFill>
                  <a:schemeClr val="tx1"/>
                </a:solidFill>
                <a:effectLst/>
                <a:latin typeface="+mn-lt"/>
                <a:ea typeface="+mn-ea"/>
                <a:cs typeface="+mn-cs"/>
              </a:rPr>
              <a:t>authors.TCP</a:t>
            </a:r>
            <a:r>
              <a:rPr lang="en-GB" sz="1200" b="0" i="0" kern="1200" dirty="0">
                <a:solidFill>
                  <a:schemeClr val="tx1"/>
                </a:solidFill>
                <a:effectLst/>
                <a:latin typeface="+mn-lt"/>
                <a:ea typeface="+mn-ea"/>
                <a:cs typeface="+mn-cs"/>
              </a:rPr>
              <a:t> = </a:t>
            </a:r>
            <a:r>
              <a:rPr lang="en-GB" sz="1200" b="0" i="0" kern="1200" dirty="0" err="1">
                <a:solidFill>
                  <a:schemeClr val="tx1"/>
                </a:solidFill>
                <a:effectLst/>
                <a:latin typeface="+mn-lt"/>
                <a:ea typeface="+mn-ea"/>
                <a:cs typeface="+mn-cs"/>
              </a:rPr>
              <a:t>titles.TCP</a:t>
            </a:r>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CE6A3E0-92F1-45D5-B8C8-DFDC3E7635A7}" type="slidenum">
              <a:rPr lang="en-GB" smtClean="0"/>
              <a:t>42</a:t>
            </a:fld>
            <a:endParaRPr lang="en-GB"/>
          </a:p>
        </p:txBody>
      </p:sp>
    </p:spTree>
    <p:extLst>
      <p:ext uri="{BB962C8B-B14F-4D97-AF65-F5344CB8AC3E}">
        <p14:creationId xmlns:p14="http://schemas.microsoft.com/office/powerpoint/2010/main" val="624436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E6A3E0-92F1-45D5-B8C8-DFDC3E7635A7}" type="slidenum">
              <a:rPr lang="en-GB" smtClean="0"/>
              <a:t>44</a:t>
            </a:fld>
            <a:endParaRPr lang="en-GB"/>
          </a:p>
        </p:txBody>
      </p:sp>
    </p:spTree>
    <p:extLst>
      <p:ext uri="{BB962C8B-B14F-4D97-AF65-F5344CB8AC3E}">
        <p14:creationId xmlns:p14="http://schemas.microsoft.com/office/powerpoint/2010/main" val="1325035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lone “Place” column is only included in the query above to illustrate where IFNULL has changed values; this isn’t a usage requirement.</a:t>
            </a:r>
          </a:p>
          <a:p>
            <a:br>
              <a:rPr lang="en-GB" dirty="0"/>
            </a:br>
            <a:r>
              <a:rPr lang="en-GB" dirty="0"/>
              <a:t>﻿SELECT TCP, IFNULL(Place, 'U')</a:t>
            </a:r>
          </a:p>
          <a:p>
            <a:r>
              <a:rPr lang="en-GB" dirty="0"/>
              <a:t>FROM places;</a:t>
            </a:r>
          </a:p>
          <a:p>
            <a:endParaRPr lang="en-US" dirty="0"/>
          </a:p>
        </p:txBody>
      </p:sp>
      <p:sp>
        <p:nvSpPr>
          <p:cNvPr id="4" name="Slide Number Placeholder 3"/>
          <p:cNvSpPr>
            <a:spLocks noGrp="1"/>
          </p:cNvSpPr>
          <p:nvPr>
            <p:ph type="sldNum" sz="quarter" idx="5"/>
          </p:nvPr>
        </p:nvSpPr>
        <p:spPr/>
        <p:txBody>
          <a:bodyPr/>
          <a:lstStyle/>
          <a:p>
            <a:fld id="{ACE6A3E0-92F1-45D5-B8C8-DFDC3E7635A7}" type="slidenum">
              <a:rPr lang="en-GB" smtClean="0"/>
              <a:t>46</a:t>
            </a:fld>
            <a:endParaRPr lang="en-GB"/>
          </a:p>
        </p:txBody>
      </p:sp>
    </p:spTree>
    <p:extLst>
      <p:ext uri="{BB962C8B-B14F-4D97-AF65-F5344CB8AC3E}">
        <p14:creationId xmlns:p14="http://schemas.microsoft.com/office/powerpoint/2010/main" val="1142542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E6A3E0-92F1-45D5-B8C8-DFDC3E7635A7}" type="slidenum">
              <a:rPr lang="en-GB" smtClean="0"/>
              <a:t>47</a:t>
            </a:fld>
            <a:endParaRPr lang="en-GB"/>
          </a:p>
        </p:txBody>
      </p:sp>
    </p:spTree>
    <p:extLst>
      <p:ext uri="{BB962C8B-B14F-4D97-AF65-F5344CB8AC3E}">
        <p14:creationId xmlns:p14="http://schemas.microsoft.com/office/powerpoint/2010/main" val="884514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E6A3E0-92F1-45D5-B8C8-DFDC3E7635A7}" type="slidenum">
              <a:rPr lang="en-GB" smtClean="0"/>
              <a:t>4</a:t>
            </a:fld>
            <a:endParaRPr lang="en-GB"/>
          </a:p>
        </p:txBody>
      </p:sp>
    </p:spTree>
    <p:extLst>
      <p:ext uri="{BB962C8B-B14F-4D97-AF65-F5344CB8AC3E}">
        <p14:creationId xmlns:p14="http://schemas.microsoft.com/office/powerpoint/2010/main" val="2757054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SELECT </a:t>
            </a:r>
            <a:r>
              <a:rPr lang="en-GB" dirty="0" err="1"/>
              <a:t>dt.Date</a:t>
            </a:r>
            <a:r>
              <a:rPr lang="en-GB" dirty="0"/>
              <a:t>, </a:t>
            </a:r>
            <a:r>
              <a:rPr lang="en-GB" dirty="0" err="1"/>
              <a:t>auth.Author</a:t>
            </a:r>
            <a:r>
              <a:rPr lang="en-GB" dirty="0"/>
              <a:t> FROM dates AS </a:t>
            </a:r>
            <a:r>
              <a:rPr lang="en-GB" dirty="0" err="1"/>
              <a:t>dt</a:t>
            </a:r>
            <a:r>
              <a:rPr lang="en-GB" dirty="0"/>
              <a:t> JOIN authors AS </a:t>
            </a:r>
            <a:r>
              <a:rPr lang="en-GB" dirty="0" err="1"/>
              <a:t>auth</a:t>
            </a:r>
            <a:r>
              <a:rPr lang="en-GB" dirty="0"/>
              <a:t> ON </a:t>
            </a:r>
            <a:r>
              <a:rPr lang="en-GB" dirty="0" err="1"/>
              <a:t>dt.TCP</a:t>
            </a:r>
            <a:r>
              <a:rPr lang="en-GB" dirty="0"/>
              <a:t> = </a:t>
            </a:r>
            <a:r>
              <a:rPr lang="en-GB" dirty="0" err="1"/>
              <a:t>auth.TCP</a:t>
            </a:r>
            <a:r>
              <a:rPr lang="en-GB" dirty="0"/>
              <a:t>;</a:t>
            </a:r>
            <a:endParaRPr lang="en-US" dirty="0"/>
          </a:p>
        </p:txBody>
      </p:sp>
      <p:sp>
        <p:nvSpPr>
          <p:cNvPr id="4" name="Slide Number Placeholder 3"/>
          <p:cNvSpPr>
            <a:spLocks noGrp="1"/>
          </p:cNvSpPr>
          <p:nvPr>
            <p:ph type="sldNum" sz="quarter" idx="5"/>
          </p:nvPr>
        </p:nvSpPr>
        <p:spPr/>
        <p:txBody>
          <a:bodyPr/>
          <a:lstStyle/>
          <a:p>
            <a:fld id="{ACE6A3E0-92F1-45D5-B8C8-DFDC3E7635A7}" type="slidenum">
              <a:rPr lang="en-GB" smtClean="0"/>
              <a:t>52</a:t>
            </a:fld>
            <a:endParaRPr lang="en-GB"/>
          </a:p>
        </p:txBody>
      </p:sp>
    </p:spTree>
    <p:extLst>
      <p:ext uri="{BB962C8B-B14F-4D97-AF65-F5344CB8AC3E}">
        <p14:creationId xmlns:p14="http://schemas.microsoft.com/office/powerpoint/2010/main" val="4011051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questions to ask the group to think about without SQL</a:t>
            </a:r>
          </a:p>
        </p:txBody>
      </p:sp>
      <p:sp>
        <p:nvSpPr>
          <p:cNvPr id="4" name="Slide Number Placeholder 3"/>
          <p:cNvSpPr>
            <a:spLocks noGrp="1"/>
          </p:cNvSpPr>
          <p:nvPr>
            <p:ph type="sldNum" sz="quarter" idx="5"/>
          </p:nvPr>
        </p:nvSpPr>
        <p:spPr/>
        <p:txBody>
          <a:bodyPr/>
          <a:lstStyle/>
          <a:p>
            <a:fld id="{ACE6A3E0-92F1-45D5-B8C8-DFDC3E7635A7}" type="slidenum">
              <a:rPr lang="en-GB" smtClean="0"/>
              <a:t>5</a:t>
            </a:fld>
            <a:endParaRPr lang="en-GB"/>
          </a:p>
        </p:txBody>
      </p:sp>
    </p:spTree>
    <p:extLst>
      <p:ext uri="{BB962C8B-B14F-4D97-AF65-F5344CB8AC3E}">
        <p14:creationId xmlns:p14="http://schemas.microsoft.com/office/powerpoint/2010/main" val="3666426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just read this off the board</a:t>
            </a:r>
          </a:p>
        </p:txBody>
      </p:sp>
      <p:sp>
        <p:nvSpPr>
          <p:cNvPr id="4" name="Slide Number Placeholder 3"/>
          <p:cNvSpPr>
            <a:spLocks noGrp="1"/>
          </p:cNvSpPr>
          <p:nvPr>
            <p:ph type="sldNum" sz="quarter" idx="5"/>
          </p:nvPr>
        </p:nvSpPr>
        <p:spPr/>
        <p:txBody>
          <a:bodyPr/>
          <a:lstStyle/>
          <a:p>
            <a:fld id="{ACE6A3E0-92F1-45D5-B8C8-DFDC3E7635A7}" type="slidenum">
              <a:rPr lang="en-GB" smtClean="0"/>
              <a:t>7</a:t>
            </a:fld>
            <a:endParaRPr lang="en-GB"/>
          </a:p>
        </p:txBody>
      </p:sp>
    </p:spTree>
    <p:extLst>
      <p:ext uri="{BB962C8B-B14F-4D97-AF65-F5344CB8AC3E}">
        <p14:creationId xmlns:p14="http://schemas.microsoft.com/office/powerpoint/2010/main" val="1857229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not cover type constraints today, but essentially it lets you apply rules to your database, and data will not add to your </a:t>
            </a:r>
            <a:r>
              <a:rPr lang="en-US" dirty="0" err="1"/>
              <a:t>rdb</a:t>
            </a:r>
            <a:r>
              <a:rPr lang="en-US" dirty="0"/>
              <a:t> unless it adheres to those rules</a:t>
            </a:r>
          </a:p>
        </p:txBody>
      </p:sp>
      <p:sp>
        <p:nvSpPr>
          <p:cNvPr id="4" name="Slide Number Placeholder 3"/>
          <p:cNvSpPr>
            <a:spLocks noGrp="1"/>
          </p:cNvSpPr>
          <p:nvPr>
            <p:ph type="sldNum" sz="quarter" idx="5"/>
          </p:nvPr>
        </p:nvSpPr>
        <p:spPr/>
        <p:txBody>
          <a:bodyPr/>
          <a:lstStyle/>
          <a:p>
            <a:fld id="{ACE6A3E0-92F1-45D5-B8C8-DFDC3E7635A7}" type="slidenum">
              <a:rPr lang="en-GB" smtClean="0"/>
              <a:t>8</a:t>
            </a:fld>
            <a:endParaRPr lang="en-GB"/>
          </a:p>
        </p:txBody>
      </p:sp>
    </p:spTree>
    <p:extLst>
      <p:ext uri="{BB962C8B-B14F-4D97-AF65-F5344CB8AC3E}">
        <p14:creationId xmlns:p14="http://schemas.microsoft.com/office/powerpoint/2010/main" val="1366543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you’ll find though is that the core functionality of all these technologies is largely the same</a:t>
            </a:r>
          </a:p>
          <a:p>
            <a:endParaRPr lang="en-US" dirty="0"/>
          </a:p>
          <a:p>
            <a:r>
              <a:rPr lang="en-US" dirty="0"/>
              <a:t>I initially learned PostgreSQL, subsequently needed to use SQLite and had 0 issues transitioning</a:t>
            </a:r>
          </a:p>
          <a:p>
            <a:endParaRPr lang="en-US" dirty="0"/>
          </a:p>
          <a:p>
            <a:r>
              <a:rPr lang="en-US" dirty="0"/>
              <a:t>When you drill down there are differences to use, but for our level it’s fine</a:t>
            </a:r>
          </a:p>
          <a:p>
            <a:endParaRPr lang="en-US" dirty="0"/>
          </a:p>
        </p:txBody>
      </p:sp>
      <p:sp>
        <p:nvSpPr>
          <p:cNvPr id="4" name="Slide Number Placeholder 3"/>
          <p:cNvSpPr>
            <a:spLocks noGrp="1"/>
          </p:cNvSpPr>
          <p:nvPr>
            <p:ph type="sldNum" sz="quarter" idx="5"/>
          </p:nvPr>
        </p:nvSpPr>
        <p:spPr/>
        <p:txBody>
          <a:bodyPr/>
          <a:lstStyle/>
          <a:p>
            <a:fld id="{ACE6A3E0-92F1-45D5-B8C8-DFDC3E7635A7}" type="slidenum">
              <a:rPr lang="en-GB" smtClean="0"/>
              <a:t>9</a:t>
            </a:fld>
            <a:endParaRPr lang="en-GB"/>
          </a:p>
        </p:txBody>
      </p:sp>
    </p:spTree>
    <p:extLst>
      <p:ext uri="{BB962C8B-B14F-4D97-AF65-F5344CB8AC3E}">
        <p14:creationId xmlns:p14="http://schemas.microsoft.com/office/powerpoint/2010/main" val="615450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*Import the first table here*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You can see the tables in the database by looking at the left hand side of the screen under Tables, where each table corresponds to one of the csv files we were exploring earlier. To see the contents of any table, click on it, and then click the “Browse and Search” tab in the right panel. This will give us a view that we’re used to - just a copy of the table. Hopefully this helps to show that a database is, in some sense, just a collection of tables, where there’s some value in the tables that allows them to be connected to each other (the “related” part of “relational database”).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Relational databases store data in tables with fields (columns) and records (rows)</a:t>
            </a:r>
          </a:p>
          <a:p>
            <a:r>
              <a:rPr lang="en-GB" sz="1200" b="0" i="0" kern="1200" dirty="0">
                <a:solidFill>
                  <a:schemeClr val="tx1"/>
                </a:solidFill>
                <a:effectLst/>
                <a:latin typeface="+mn-lt"/>
                <a:ea typeface="+mn-ea"/>
                <a:cs typeface="+mn-cs"/>
              </a:rPr>
              <a:t>Data in tables has types, and all values in a field have the same type (</a:t>
            </a:r>
            <a:r>
              <a:rPr lang="en-GB" sz="1200" b="0" i="0" u="none" strike="noStrike" kern="1200" dirty="0">
                <a:solidFill>
                  <a:schemeClr val="tx1"/>
                </a:solidFill>
                <a:effectLst/>
                <a:latin typeface="+mn-lt"/>
                <a:ea typeface="+mn-ea"/>
                <a:cs typeface="+mn-cs"/>
                <a:hlinkClick r:id="rId3"/>
              </a:rPr>
              <a:t>list of data types</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Queries let us look up data or make calculations based on columns</a:t>
            </a:r>
          </a:p>
          <a:p>
            <a:endParaRPr lang="en-GB" sz="1200" b="0" i="0" kern="1200" dirty="0">
              <a:solidFill>
                <a:schemeClr val="tx1"/>
              </a:solidFill>
              <a:effectLst/>
              <a:latin typeface="+mn-lt"/>
              <a:ea typeface="+mn-ea"/>
              <a:cs typeface="+mn-cs"/>
            </a:endParaRPr>
          </a:p>
          <a:p>
            <a:br>
              <a:rPr lang="en-GB" dirty="0"/>
            </a:br>
            <a:endParaRPr lang="en-US" dirty="0"/>
          </a:p>
        </p:txBody>
      </p:sp>
      <p:sp>
        <p:nvSpPr>
          <p:cNvPr id="4" name="Slide Number Placeholder 3"/>
          <p:cNvSpPr>
            <a:spLocks noGrp="1"/>
          </p:cNvSpPr>
          <p:nvPr>
            <p:ph type="sldNum" sz="quarter" idx="5"/>
          </p:nvPr>
        </p:nvSpPr>
        <p:spPr/>
        <p:txBody>
          <a:bodyPr/>
          <a:lstStyle/>
          <a:p>
            <a:fld id="{ACE6A3E0-92F1-45D5-B8C8-DFDC3E7635A7}" type="slidenum">
              <a:rPr lang="en-GB" smtClean="0"/>
              <a:t>10</a:t>
            </a:fld>
            <a:endParaRPr lang="en-GB"/>
          </a:p>
        </p:txBody>
      </p:sp>
    </p:spTree>
    <p:extLst>
      <p:ext uri="{BB962C8B-B14F-4D97-AF65-F5344CB8AC3E}">
        <p14:creationId xmlns:p14="http://schemas.microsoft.com/office/powerpoint/2010/main" val="354458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get onto how to use keys with joins later, but for now know that every table will have a column (or columns) whose values are unique, and can therefore be used to identify their row</a:t>
            </a:r>
          </a:p>
          <a:p>
            <a:endParaRPr lang="en-US" dirty="0"/>
          </a:p>
          <a:p>
            <a:r>
              <a:rPr lang="en-US" dirty="0"/>
              <a:t>TCP is the primary key in a lot of the tables we’ll be looking at today</a:t>
            </a:r>
          </a:p>
        </p:txBody>
      </p:sp>
      <p:sp>
        <p:nvSpPr>
          <p:cNvPr id="4" name="Slide Number Placeholder 3"/>
          <p:cNvSpPr>
            <a:spLocks noGrp="1"/>
          </p:cNvSpPr>
          <p:nvPr>
            <p:ph type="sldNum" sz="quarter" idx="5"/>
          </p:nvPr>
        </p:nvSpPr>
        <p:spPr/>
        <p:txBody>
          <a:bodyPr/>
          <a:lstStyle/>
          <a:p>
            <a:fld id="{ACE6A3E0-92F1-45D5-B8C8-DFDC3E7635A7}" type="slidenum">
              <a:rPr lang="en-GB" smtClean="0"/>
              <a:t>12</a:t>
            </a:fld>
            <a:endParaRPr lang="en-GB"/>
          </a:p>
        </p:txBody>
      </p:sp>
    </p:spTree>
    <p:extLst>
      <p:ext uri="{BB962C8B-B14F-4D97-AF65-F5344CB8AC3E}">
        <p14:creationId xmlns:p14="http://schemas.microsoft.com/office/powerpoint/2010/main" val="2845033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4224FE19-9E26-450A-BEFF-BBDDB78EF3D8}" type="datetimeFigureOut">
              <a:rPr lang="en-GB" smtClean="0"/>
              <a:t>06/06/2019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40457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224FE19-9E26-450A-BEFF-BBDDB78EF3D8}" type="datetimeFigureOut">
              <a:rPr lang="en-GB" smtClean="0"/>
              <a:t>06/06/2019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2584370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224FE19-9E26-450A-BEFF-BBDDB78EF3D8}" type="datetimeFigureOut">
              <a:rPr lang="en-GB" smtClean="0"/>
              <a:t>06/06/2019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16981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224FE19-9E26-450A-BEFF-BBDDB78EF3D8}" type="datetimeFigureOut">
              <a:rPr lang="en-GB" smtClean="0"/>
              <a:t>06/06/2019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1822432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24FE19-9E26-450A-BEFF-BBDDB78EF3D8}" type="datetimeFigureOut">
              <a:rPr lang="en-GB" smtClean="0"/>
              <a:t>06/06/2019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599720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4224FE19-9E26-450A-BEFF-BBDDB78EF3D8}" type="datetimeFigureOut">
              <a:rPr lang="en-GB" smtClean="0"/>
              <a:t>06/06/2019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137286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224FE19-9E26-450A-BEFF-BBDDB78EF3D8}" type="datetimeFigureOut">
              <a:rPr lang="en-GB" smtClean="0"/>
              <a:t>06/06/2019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053173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224FE19-9E26-450A-BEFF-BBDDB78EF3D8}" type="datetimeFigureOut">
              <a:rPr lang="en-GB" smtClean="0"/>
              <a:t>06/06/2019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771357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24FE19-9E26-450A-BEFF-BBDDB78EF3D8}" type="datetimeFigureOut">
              <a:rPr lang="en-GB" smtClean="0"/>
              <a:t>06/06/2019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2349467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24FE19-9E26-450A-BEFF-BBDDB78EF3D8}" type="datetimeFigureOut">
              <a:rPr lang="en-GB" smtClean="0"/>
              <a:t>06/06/2019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727786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24FE19-9E26-450A-BEFF-BBDDB78EF3D8}" type="datetimeFigureOut">
              <a:rPr lang="en-GB" smtClean="0"/>
              <a:t>06/06/2019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40040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24FE19-9E26-450A-BEFF-BBDDB78EF3D8}" type="datetimeFigureOut">
              <a:rPr lang="en-GB" smtClean="0"/>
              <a:t>06/06/2019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391AD5-9A22-446C-8254-39A54AA61FA5}" type="slidenum">
              <a:rPr lang="en-GB" smtClean="0"/>
              <a:t>‹#›</a:t>
            </a:fld>
            <a:endParaRPr lang="en-GB"/>
          </a:p>
        </p:txBody>
      </p:sp>
    </p:spTree>
    <p:extLst>
      <p:ext uri="{BB962C8B-B14F-4D97-AF65-F5344CB8AC3E}">
        <p14:creationId xmlns:p14="http://schemas.microsoft.com/office/powerpoint/2010/main" val="3469979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www.musicofsound.org/sql-humanities-lesson/00-sql-introduction/#datatypes"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w3schools.com/sql/default.asp"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ext_Creation_Partnershi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68137" y="1558781"/>
            <a:ext cx="9144000" cy="2387600"/>
          </a:xfrm>
        </p:spPr>
        <p:txBody>
          <a:bodyPr/>
          <a:lstStyle/>
          <a:p>
            <a:r>
              <a:rPr lang="en-GB" dirty="0"/>
              <a:t>SQL</a:t>
            </a:r>
            <a:br>
              <a:rPr lang="en-GB" dirty="0"/>
            </a:br>
            <a:r>
              <a:rPr lang="en-GB" dirty="0"/>
              <a:t> for Humanities</a:t>
            </a:r>
          </a:p>
        </p:txBody>
      </p:sp>
      <p:sp>
        <p:nvSpPr>
          <p:cNvPr id="4" name="TextBox 3"/>
          <p:cNvSpPr txBox="1"/>
          <p:nvPr/>
        </p:nvSpPr>
        <p:spPr>
          <a:xfrm>
            <a:off x="8912180" y="5763560"/>
            <a:ext cx="3158593" cy="923330"/>
          </a:xfrm>
          <a:prstGeom prst="rect">
            <a:avLst/>
          </a:prstGeom>
          <a:noFill/>
        </p:spPr>
        <p:txBody>
          <a:bodyPr wrap="square" rtlCol="0">
            <a:spAutoFit/>
          </a:bodyPr>
          <a:lstStyle/>
          <a:p>
            <a:pPr algn="r"/>
            <a:r>
              <a:rPr lang="en-GB" dirty="0"/>
              <a:t>Stephen Worthington</a:t>
            </a:r>
          </a:p>
          <a:p>
            <a:pPr algn="r"/>
            <a:r>
              <a:rPr lang="en-GB" dirty="0"/>
              <a:t>EPCC, Edinburgh University</a:t>
            </a:r>
          </a:p>
          <a:p>
            <a:pPr algn="r"/>
            <a:r>
              <a:rPr lang="en-GB" dirty="0" err="1"/>
              <a:t>s.worthington@epcc.ed.ac.uk</a:t>
            </a:r>
            <a:endParaRPr lang="en-GB" dirty="0"/>
          </a:p>
        </p:txBody>
      </p:sp>
      <p:pic>
        <p:nvPicPr>
          <p:cNvPr id="5" name="Picture 2" descr="Image result for data carpentr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910" y="5447626"/>
            <a:ext cx="1974561" cy="1239264"/>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descr="Image result for db browser for sql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10" y="154421"/>
            <a:ext cx="1797627" cy="179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165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Databases using SQL</a:t>
            </a:r>
          </a:p>
        </p:txBody>
      </p:sp>
      <p:sp>
        <p:nvSpPr>
          <p:cNvPr id="5" name="TextBox 4"/>
          <p:cNvSpPr txBox="1"/>
          <p:nvPr/>
        </p:nvSpPr>
        <p:spPr>
          <a:xfrm>
            <a:off x="308610" y="1268730"/>
            <a:ext cx="6583680" cy="584775"/>
          </a:xfrm>
          <a:prstGeom prst="rect">
            <a:avLst/>
          </a:prstGeom>
          <a:noFill/>
        </p:spPr>
        <p:txBody>
          <a:bodyPr wrap="square" rtlCol="0">
            <a:spAutoFit/>
          </a:bodyPr>
          <a:lstStyle/>
          <a:p>
            <a:r>
              <a:rPr lang="en-GB" sz="3200" dirty="0"/>
              <a:t>Let’s start having a look</a:t>
            </a:r>
          </a:p>
        </p:txBody>
      </p:sp>
      <p:pic>
        <p:nvPicPr>
          <p:cNvPr id="8194"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34659" y="626735"/>
            <a:ext cx="2657341" cy="26784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12519" y="2649410"/>
            <a:ext cx="7162454" cy="461665"/>
          </a:xfrm>
          <a:prstGeom prst="rect">
            <a:avLst/>
          </a:prstGeom>
          <a:noFill/>
        </p:spPr>
        <p:txBody>
          <a:bodyPr wrap="square" rtlCol="0">
            <a:spAutoFit/>
          </a:bodyPr>
          <a:lstStyle/>
          <a:p>
            <a:r>
              <a:rPr lang="en-GB" sz="2400" dirty="0"/>
              <a:t>Open SQLite Manager</a:t>
            </a:r>
          </a:p>
        </p:txBody>
      </p:sp>
      <p:pic>
        <p:nvPicPr>
          <p:cNvPr id="8" name="Picture 8"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852" y="3906981"/>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096000" y="3519741"/>
            <a:ext cx="6096000" cy="2616101"/>
          </a:xfrm>
          <a:prstGeom prst="rect">
            <a:avLst/>
          </a:prstGeom>
        </p:spPr>
        <p:txBody>
          <a:bodyPr>
            <a:spAutoFit/>
          </a:bodyPr>
          <a:lstStyle/>
          <a:p>
            <a:pPr marL="342900" indent="-342900">
              <a:spcAft>
                <a:spcPts val="1200"/>
              </a:spcAft>
              <a:buFont typeface="Arial" panose="020B0604020202020204" pitchFamily="34" charset="0"/>
              <a:buChar char="•"/>
            </a:pPr>
            <a:r>
              <a:rPr lang="en-GB" sz="2400" b="0" i="0" dirty="0">
                <a:effectLst/>
              </a:rPr>
              <a:t>Relational databases store data in tables with fields (columns) and records (rows)</a:t>
            </a:r>
          </a:p>
          <a:p>
            <a:pPr marL="342900" indent="-342900">
              <a:spcAft>
                <a:spcPts val="1200"/>
              </a:spcAft>
              <a:buFont typeface="Arial" panose="020B0604020202020204" pitchFamily="34" charset="0"/>
              <a:buChar char="•"/>
            </a:pPr>
            <a:r>
              <a:rPr lang="en-GB" sz="2400" b="0" i="0" dirty="0">
                <a:effectLst/>
              </a:rPr>
              <a:t>Data in tables has types, and all values in a field have the same type (</a:t>
            </a:r>
            <a:r>
              <a:rPr lang="en-GB" sz="2400" b="0" i="0" u="none" strike="noStrike" dirty="0">
                <a:effectLst/>
                <a:hlinkClick r:id="rId5"/>
              </a:rPr>
              <a:t>list of data types</a:t>
            </a:r>
            <a:r>
              <a:rPr lang="en-GB" sz="2400" b="0" i="0" dirty="0">
                <a:effectLst/>
              </a:rPr>
              <a:t>)</a:t>
            </a:r>
          </a:p>
          <a:p>
            <a:pPr marL="342900" indent="-342900">
              <a:spcAft>
                <a:spcPts val="1200"/>
              </a:spcAft>
              <a:buFont typeface="Arial" panose="020B0604020202020204" pitchFamily="34" charset="0"/>
              <a:buChar char="•"/>
            </a:pPr>
            <a:r>
              <a:rPr lang="en-GB" sz="2400" b="0" i="0" dirty="0">
                <a:effectLst/>
              </a:rPr>
              <a:t>Queries let us look up data or make calculations based on columns</a:t>
            </a:r>
          </a:p>
        </p:txBody>
      </p:sp>
    </p:spTree>
    <p:extLst>
      <p:ext uri="{BB962C8B-B14F-4D97-AF65-F5344CB8AC3E}">
        <p14:creationId xmlns:p14="http://schemas.microsoft.com/office/powerpoint/2010/main" val="1957997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Databases using SQL</a:t>
            </a:r>
          </a:p>
        </p:txBody>
      </p:sp>
      <p:sp>
        <p:nvSpPr>
          <p:cNvPr id="5" name="Rectangle 4"/>
          <p:cNvSpPr/>
          <p:nvPr/>
        </p:nvSpPr>
        <p:spPr>
          <a:xfrm>
            <a:off x="442899" y="902620"/>
            <a:ext cx="2953886" cy="584775"/>
          </a:xfrm>
          <a:prstGeom prst="rect">
            <a:avLst/>
          </a:prstGeom>
        </p:spPr>
        <p:txBody>
          <a:bodyPr wrap="none">
            <a:spAutoFit/>
          </a:bodyPr>
          <a:lstStyle/>
          <a:p>
            <a:r>
              <a:rPr lang="en-GB" sz="3200" b="0" i="0" dirty="0">
                <a:effectLst/>
              </a:rPr>
              <a:t>Database Design</a:t>
            </a:r>
          </a:p>
        </p:txBody>
      </p:sp>
      <p:pic>
        <p:nvPicPr>
          <p:cNvPr id="10242" name="Picture 2" descr="Image result for design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9853" y="3335481"/>
            <a:ext cx="5835111" cy="334390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48784" y="1763280"/>
            <a:ext cx="6509215" cy="4031873"/>
          </a:xfrm>
          <a:prstGeom prst="rect">
            <a:avLst/>
          </a:prstGeom>
        </p:spPr>
        <p:txBody>
          <a:bodyPr wrap="square">
            <a:spAutoFit/>
          </a:bodyPr>
          <a:lstStyle/>
          <a:p>
            <a:pPr marL="342900" indent="-342900">
              <a:spcAft>
                <a:spcPts val="1200"/>
              </a:spcAft>
              <a:buFont typeface="Arial" panose="020B0604020202020204" pitchFamily="34" charset="0"/>
              <a:buChar char="•"/>
            </a:pPr>
            <a:r>
              <a:rPr lang="en-GB" sz="2400" b="0" i="0" dirty="0">
                <a:effectLst/>
              </a:rPr>
              <a:t>Every row-column combination contains a single </a:t>
            </a:r>
            <a:r>
              <a:rPr lang="en-GB" sz="2400" b="0" i="1" dirty="0">
                <a:effectLst/>
              </a:rPr>
              <a:t>atomic</a:t>
            </a:r>
            <a:r>
              <a:rPr lang="en-GB" sz="2400" b="0" i="0" dirty="0">
                <a:effectLst/>
              </a:rPr>
              <a:t> value, i.e., not containing parts we might want to work with separately.</a:t>
            </a:r>
          </a:p>
          <a:p>
            <a:pPr marL="342900" indent="-342900">
              <a:spcAft>
                <a:spcPts val="1200"/>
              </a:spcAft>
              <a:buFont typeface="Arial" panose="020B0604020202020204" pitchFamily="34" charset="0"/>
              <a:buChar char="•"/>
            </a:pPr>
            <a:r>
              <a:rPr lang="en-GB" sz="2400" b="0" i="0" dirty="0">
                <a:effectLst/>
              </a:rPr>
              <a:t>One field per type of information</a:t>
            </a:r>
          </a:p>
          <a:p>
            <a:pPr marL="342900" indent="-342900">
              <a:spcAft>
                <a:spcPts val="1200"/>
              </a:spcAft>
              <a:buFont typeface="Arial" panose="020B0604020202020204" pitchFamily="34" charset="0"/>
              <a:buChar char="•"/>
            </a:pPr>
            <a:r>
              <a:rPr lang="en-GB" sz="2400" b="0" i="0" dirty="0">
                <a:effectLst/>
              </a:rPr>
              <a:t>No redundant information</a:t>
            </a:r>
          </a:p>
          <a:p>
            <a:pPr marL="800100" lvl="1" indent="-342900">
              <a:spcAft>
                <a:spcPts val="1200"/>
              </a:spcAft>
              <a:buFont typeface="Wingdings" panose="05000000000000000000" pitchFamily="2" charset="2"/>
              <a:buChar char="v"/>
            </a:pPr>
            <a:r>
              <a:rPr lang="en-GB" sz="2400" b="0" i="0" dirty="0">
                <a:effectLst/>
              </a:rPr>
              <a:t>Split into separate tables with one table per class of information</a:t>
            </a:r>
          </a:p>
          <a:p>
            <a:pPr marL="800100" lvl="1" indent="-342900">
              <a:spcAft>
                <a:spcPts val="1200"/>
              </a:spcAft>
              <a:buFont typeface="Wingdings" panose="05000000000000000000" pitchFamily="2" charset="2"/>
              <a:buChar char="v"/>
            </a:pPr>
            <a:r>
              <a:rPr lang="en-GB" sz="2400" b="0" i="0" dirty="0">
                <a:effectLst/>
              </a:rPr>
              <a:t>Needs an identifier in common between tables – shared column - to reconnect </a:t>
            </a:r>
          </a:p>
        </p:txBody>
      </p:sp>
    </p:spTree>
    <p:extLst>
      <p:ext uri="{BB962C8B-B14F-4D97-AF65-F5344CB8AC3E}">
        <p14:creationId xmlns:p14="http://schemas.microsoft.com/office/powerpoint/2010/main" val="933782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5342" y="762500"/>
            <a:ext cx="4821382" cy="1325563"/>
          </a:xfrm>
        </p:spPr>
        <p:txBody>
          <a:bodyPr>
            <a:normAutofit/>
          </a:bodyPr>
          <a:lstStyle/>
          <a:p>
            <a:r>
              <a:rPr lang="en-GB" sz="3200" dirty="0">
                <a:latin typeface="+mn-lt"/>
              </a:rPr>
              <a:t>Keying is the key</a:t>
            </a:r>
          </a:p>
        </p:txBody>
      </p:sp>
      <p:sp>
        <p:nvSpPr>
          <p:cNvPr id="4" name="TextBox 3"/>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Databases using SQL</a:t>
            </a:r>
          </a:p>
        </p:txBody>
      </p:sp>
      <p:pic>
        <p:nvPicPr>
          <p:cNvPr id="5122" name="Picture 2" descr="Image result for 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22465" y="4330367"/>
            <a:ext cx="2394259" cy="2399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935" y="762500"/>
            <a:ext cx="4309730" cy="6095500"/>
          </a:xfrm>
          <a:prstGeom prst="rect">
            <a:avLst/>
          </a:prstGeom>
        </p:spPr>
      </p:pic>
      <p:sp>
        <p:nvSpPr>
          <p:cNvPr id="6" name="TextBox 5"/>
          <p:cNvSpPr txBox="1"/>
          <p:nvPr/>
        </p:nvSpPr>
        <p:spPr>
          <a:xfrm>
            <a:off x="7195342" y="2626242"/>
            <a:ext cx="3880884" cy="954107"/>
          </a:xfrm>
          <a:prstGeom prst="rect">
            <a:avLst/>
          </a:prstGeom>
          <a:noFill/>
        </p:spPr>
        <p:txBody>
          <a:bodyPr wrap="square" rtlCol="0">
            <a:spAutoFit/>
          </a:bodyPr>
          <a:lstStyle/>
          <a:p>
            <a:r>
              <a:rPr lang="en-GB" sz="2800" dirty="0"/>
              <a:t>Primary key </a:t>
            </a:r>
          </a:p>
          <a:p>
            <a:r>
              <a:rPr lang="en-GB" sz="2800" dirty="0"/>
              <a:t>Secondary/Foreign key</a:t>
            </a:r>
          </a:p>
        </p:txBody>
      </p:sp>
    </p:spTree>
    <p:extLst>
      <p:ext uri="{BB962C8B-B14F-4D97-AF65-F5344CB8AC3E}">
        <p14:creationId xmlns:p14="http://schemas.microsoft.com/office/powerpoint/2010/main" val="1494256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Databases using SQL</a:t>
            </a:r>
          </a:p>
        </p:txBody>
      </p:sp>
      <p:sp>
        <p:nvSpPr>
          <p:cNvPr id="5" name="TextBox 4"/>
          <p:cNvSpPr txBox="1"/>
          <p:nvPr/>
        </p:nvSpPr>
        <p:spPr>
          <a:xfrm>
            <a:off x="148857" y="933792"/>
            <a:ext cx="9526772" cy="584775"/>
          </a:xfrm>
          <a:prstGeom prst="rect">
            <a:avLst/>
          </a:prstGeom>
          <a:noFill/>
        </p:spPr>
        <p:txBody>
          <a:bodyPr wrap="square" rtlCol="0">
            <a:spAutoFit/>
          </a:bodyPr>
          <a:lstStyle/>
          <a:p>
            <a:r>
              <a:rPr lang="en-GB" sz="3200" dirty="0"/>
              <a:t>What is the relationship of your data?</a:t>
            </a:r>
          </a:p>
        </p:txBody>
      </p:sp>
      <p:sp>
        <p:nvSpPr>
          <p:cNvPr id="7" name="TextBox 6"/>
          <p:cNvSpPr txBox="1"/>
          <p:nvPr/>
        </p:nvSpPr>
        <p:spPr>
          <a:xfrm>
            <a:off x="148857" y="2062716"/>
            <a:ext cx="7581014" cy="3108543"/>
          </a:xfrm>
          <a:prstGeom prst="rect">
            <a:avLst/>
          </a:prstGeom>
          <a:noFill/>
        </p:spPr>
        <p:txBody>
          <a:bodyPr wrap="square" rtlCol="0">
            <a:spAutoFit/>
          </a:bodyPr>
          <a:lstStyle/>
          <a:p>
            <a:r>
              <a:rPr lang="en-GB" sz="2800" dirty="0"/>
              <a:t>1 to 1: Book and catalogue number</a:t>
            </a:r>
          </a:p>
          <a:p>
            <a:endParaRPr lang="en-GB" sz="2800" dirty="0"/>
          </a:p>
          <a:p>
            <a:r>
              <a:rPr lang="en-GB" sz="2800" dirty="0"/>
              <a:t>1 to n: one author can have published more than one book</a:t>
            </a:r>
          </a:p>
          <a:p>
            <a:endParaRPr lang="en-GB" sz="2800" dirty="0"/>
          </a:p>
          <a:p>
            <a:r>
              <a:rPr lang="en-GB" sz="2800" dirty="0"/>
              <a:t>n to n:  different authors have published their books in different places </a:t>
            </a:r>
          </a:p>
        </p:txBody>
      </p:sp>
      <p:sp>
        <p:nvSpPr>
          <p:cNvPr id="9" name="Content Placeholder 2"/>
          <p:cNvSpPr>
            <a:spLocks noGrp="1"/>
          </p:cNvSpPr>
          <p:nvPr>
            <p:ph idx="1"/>
          </p:nvPr>
        </p:nvSpPr>
        <p:spPr>
          <a:xfrm>
            <a:off x="983672" y="5864366"/>
            <a:ext cx="5230091" cy="1063048"/>
          </a:xfrm>
        </p:spPr>
        <p:txBody>
          <a:bodyPr/>
          <a:lstStyle/>
          <a:p>
            <a:pPr marL="0" indent="0">
              <a:buNone/>
            </a:pPr>
            <a:r>
              <a:rPr lang="en-GB" b="1" dirty="0"/>
              <a:t>Let’s start building our </a:t>
            </a:r>
            <a:r>
              <a:rPr lang="en-GB" b="1" dirty="0" err="1"/>
              <a:t>DataBase</a:t>
            </a:r>
            <a:endParaRPr lang="en-GB" b="1" dirty="0"/>
          </a:p>
        </p:txBody>
      </p:sp>
    </p:spTree>
    <p:extLst>
      <p:ext uri="{BB962C8B-B14F-4D97-AF65-F5344CB8AC3E}">
        <p14:creationId xmlns:p14="http://schemas.microsoft.com/office/powerpoint/2010/main" val="160674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Databases using SQL</a:t>
            </a:r>
          </a:p>
        </p:txBody>
      </p:sp>
      <p:graphicFrame>
        <p:nvGraphicFramePr>
          <p:cNvPr id="5" name="Table 4"/>
          <p:cNvGraphicFramePr>
            <a:graphicFrameLocks noGrp="1"/>
          </p:cNvGraphicFramePr>
          <p:nvPr>
            <p:extLst>
              <p:ext uri="{D42A27DB-BD31-4B8C-83A1-F6EECF244321}">
                <p14:modId xmlns:p14="http://schemas.microsoft.com/office/powerpoint/2010/main" val="1953433488"/>
              </p:ext>
            </p:extLst>
          </p:nvPr>
        </p:nvGraphicFramePr>
        <p:xfrm>
          <a:off x="6194739" y="772734"/>
          <a:ext cx="5795492" cy="5858968"/>
        </p:xfrm>
        <a:graphic>
          <a:graphicData uri="http://schemas.openxmlformats.org/drawingml/2006/table">
            <a:tbl>
              <a:tblPr/>
              <a:tblGrid>
                <a:gridCol w="2541664">
                  <a:extLst>
                    <a:ext uri="{9D8B030D-6E8A-4147-A177-3AD203B41FA5}">
                      <a16:colId xmlns:a16="http://schemas.microsoft.com/office/drawing/2014/main" val="20000"/>
                    </a:ext>
                  </a:extLst>
                </a:gridCol>
                <a:gridCol w="3253828">
                  <a:extLst>
                    <a:ext uri="{9D8B030D-6E8A-4147-A177-3AD203B41FA5}">
                      <a16:colId xmlns:a16="http://schemas.microsoft.com/office/drawing/2014/main" val="20001"/>
                    </a:ext>
                  </a:extLst>
                </a:gridCol>
              </a:tblGrid>
              <a:tr h="574603">
                <a:tc>
                  <a:txBody>
                    <a:bodyPr/>
                    <a:lstStyle/>
                    <a:p>
                      <a:pPr algn="ctr" fontAlgn="t"/>
                      <a:endParaRPr lang="en-GB" sz="1600" b="1" dirty="0">
                        <a:effectLst/>
                      </a:endParaRPr>
                    </a:p>
                    <a:p>
                      <a:pPr algn="ctr" fontAlgn="t"/>
                      <a:r>
                        <a:rPr lang="en-GB" sz="1600" b="1" dirty="0">
                          <a:effectLst/>
                        </a:rPr>
                        <a:t>FLOAT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Approximate numerical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566452">
                <a:tc>
                  <a:txBody>
                    <a:bodyPr/>
                    <a:lstStyle/>
                    <a:p>
                      <a:pPr algn="ctr" fontAlgn="t"/>
                      <a:r>
                        <a:rPr lang="en-GB" sz="1600" b="1" dirty="0">
                          <a:effectLst/>
                        </a:rPr>
                        <a:t>DOUBLE PRECISION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dirty="0">
                          <a:effectLst/>
                        </a:rPr>
                        <a:t>Approximate numerical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566452">
                <a:tc>
                  <a:txBody>
                    <a:bodyPr/>
                    <a:lstStyle/>
                    <a:p>
                      <a:pPr algn="ctr" fontAlgn="t"/>
                      <a:r>
                        <a:rPr lang="en-GB" sz="1600" b="1">
                          <a:effectLst/>
                        </a:rPr>
                        <a:t>DATE</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a:effectLst/>
                        </a:rPr>
                        <a:t>Stores year, month, and day values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74603">
                <a:tc>
                  <a:txBody>
                    <a:bodyPr/>
                    <a:lstStyle/>
                    <a:p>
                      <a:pPr algn="ctr" fontAlgn="t"/>
                      <a:r>
                        <a:rPr lang="en-GB" sz="1600" b="1">
                          <a:effectLst/>
                        </a:rPr>
                        <a:t>TIME</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Stores hour, minute, and second values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930600">
                <a:tc>
                  <a:txBody>
                    <a:bodyPr/>
                    <a:lstStyle/>
                    <a:p>
                      <a:pPr algn="ctr" fontAlgn="t"/>
                      <a:r>
                        <a:rPr lang="en-GB" sz="1600" b="1" dirty="0">
                          <a:effectLst/>
                        </a:rPr>
                        <a:t>TIMESTAMP</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Stores year, month, day, hour, minute, and second values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930600">
                <a:tc>
                  <a:txBody>
                    <a:bodyPr/>
                    <a:lstStyle/>
                    <a:p>
                      <a:pPr algn="ctr" fontAlgn="t"/>
                      <a:r>
                        <a:rPr lang="en-GB" sz="1600" b="1" dirty="0">
                          <a:effectLst/>
                        </a:rPr>
                        <a:t>INTERVAL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Composed of a number of integer fields, representing a period of time, depending on the type of interval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574603">
                <a:tc>
                  <a:txBody>
                    <a:bodyPr/>
                    <a:lstStyle/>
                    <a:p>
                      <a:pPr algn="ctr" fontAlgn="t"/>
                      <a:r>
                        <a:rPr lang="en-GB" sz="1600" b="1">
                          <a:effectLst/>
                        </a:rPr>
                        <a:t>ARRAY</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a:effectLst/>
                        </a:rPr>
                        <a:t>A set-length and ordered collection of elements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574603">
                <a:tc>
                  <a:txBody>
                    <a:bodyPr/>
                    <a:lstStyle/>
                    <a:p>
                      <a:pPr algn="ctr" fontAlgn="t"/>
                      <a:r>
                        <a:rPr lang="en-GB" sz="1600" b="1">
                          <a:effectLst/>
                        </a:rPr>
                        <a:t>MULTISET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A variable-length and unordered collection of elements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566452">
                <a:tc>
                  <a:txBody>
                    <a:bodyPr/>
                    <a:lstStyle/>
                    <a:p>
                      <a:pPr algn="ctr" fontAlgn="t"/>
                      <a:r>
                        <a:rPr lang="en-GB" sz="1600" b="1" dirty="0">
                          <a:effectLst/>
                        </a:rPr>
                        <a:t>XML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Stores XML data</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91698112"/>
              </p:ext>
            </p:extLst>
          </p:nvPr>
        </p:nvGraphicFramePr>
        <p:xfrm>
          <a:off x="180303" y="772732"/>
          <a:ext cx="5885645" cy="5858971"/>
        </p:xfrm>
        <a:graphic>
          <a:graphicData uri="http://schemas.openxmlformats.org/drawingml/2006/table">
            <a:tbl>
              <a:tblPr/>
              <a:tblGrid>
                <a:gridCol w="2857523">
                  <a:extLst>
                    <a:ext uri="{9D8B030D-6E8A-4147-A177-3AD203B41FA5}">
                      <a16:colId xmlns:a16="http://schemas.microsoft.com/office/drawing/2014/main" val="20000"/>
                    </a:ext>
                  </a:extLst>
                </a:gridCol>
                <a:gridCol w="3028122">
                  <a:extLst>
                    <a:ext uri="{9D8B030D-6E8A-4147-A177-3AD203B41FA5}">
                      <a16:colId xmlns:a16="http://schemas.microsoft.com/office/drawing/2014/main" val="20001"/>
                    </a:ext>
                  </a:extLst>
                </a:gridCol>
              </a:tblGrid>
              <a:tr h="518825">
                <a:tc>
                  <a:txBody>
                    <a:bodyPr/>
                    <a:lstStyle/>
                    <a:p>
                      <a:pPr algn="ctr" fontAlgn="b"/>
                      <a:r>
                        <a:rPr lang="en-GB" sz="2400" b="1" dirty="0">
                          <a:effectLst/>
                        </a:rPr>
                        <a:t>Data type</a:t>
                      </a:r>
                    </a:p>
                  </a:txBody>
                  <a:tcPr marL="31170" marR="31170" marT="31170" marB="311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GB" sz="2400" b="1" dirty="0">
                          <a:effectLst/>
                        </a:rPr>
                        <a:t>Description</a:t>
                      </a:r>
                    </a:p>
                  </a:txBody>
                  <a:tcPr marL="31170" marR="31170" marT="31170" marB="311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54937">
                <a:tc>
                  <a:txBody>
                    <a:bodyPr/>
                    <a:lstStyle/>
                    <a:p>
                      <a:pPr algn="ctr" fontAlgn="t"/>
                      <a:r>
                        <a:rPr lang="en-GB" sz="1600" b="1" dirty="0">
                          <a:effectLst/>
                        </a:rPr>
                        <a:t>CHARACTER(n)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dirty="0">
                          <a:effectLst/>
                        </a:rPr>
                        <a:t>Character string. Fixed-length 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530931">
                <a:tc>
                  <a:txBody>
                    <a:bodyPr/>
                    <a:lstStyle/>
                    <a:p>
                      <a:pPr algn="ctr" fontAlgn="t"/>
                      <a:r>
                        <a:rPr lang="en-GB" sz="1600" b="1">
                          <a:effectLst/>
                        </a:rPr>
                        <a:t>VARCHAR(n) or CHARACTER VARYING(n)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Character string. Variable length. Maximum length 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10444">
                <a:tc>
                  <a:txBody>
                    <a:bodyPr/>
                    <a:lstStyle/>
                    <a:p>
                      <a:pPr algn="ctr" fontAlgn="t"/>
                      <a:r>
                        <a:rPr lang="en-GB" sz="1600" b="1">
                          <a:effectLst/>
                        </a:rPr>
                        <a:t>BINARY(n)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Binary string. Fixed-length 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454937">
                <a:tc>
                  <a:txBody>
                    <a:bodyPr/>
                    <a:lstStyle/>
                    <a:p>
                      <a:pPr algn="ctr" fontAlgn="t"/>
                      <a:r>
                        <a:rPr lang="en-GB" sz="1600" b="1">
                          <a:effectLst/>
                        </a:rPr>
                        <a:t>BOOLEAN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a:effectLst/>
                        </a:rPr>
                        <a:t>Stores TRUE or FALSE values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30931">
                <a:tc>
                  <a:txBody>
                    <a:bodyPr/>
                    <a:lstStyle/>
                    <a:p>
                      <a:pPr algn="ctr" fontAlgn="t"/>
                      <a:r>
                        <a:rPr lang="en-GB" sz="1600" b="1" dirty="0">
                          <a:effectLst/>
                        </a:rPr>
                        <a:t>VARBINARY(n) or BINARY VARYING(n)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dirty="0">
                          <a:effectLst/>
                        </a:rPr>
                        <a:t>Binary string. Variable length. Maximum length 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454937">
                <a:tc>
                  <a:txBody>
                    <a:bodyPr/>
                    <a:lstStyle/>
                    <a:p>
                      <a:pPr algn="ctr" fontAlgn="t"/>
                      <a:r>
                        <a:rPr lang="en-GB" sz="1600" b="1">
                          <a:effectLst/>
                        </a:rPr>
                        <a:t>INTEGER(p)</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Integer numerical (no decimal).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454937">
                <a:tc>
                  <a:txBody>
                    <a:bodyPr/>
                    <a:lstStyle/>
                    <a:p>
                      <a:pPr algn="ctr" fontAlgn="t"/>
                      <a:r>
                        <a:rPr lang="en-GB" sz="1600" b="1">
                          <a:effectLst/>
                        </a:rPr>
                        <a:t>SMALLINT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Integer numerical (no decimal).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454937">
                <a:tc>
                  <a:txBody>
                    <a:bodyPr/>
                    <a:lstStyle/>
                    <a:p>
                      <a:pPr algn="ctr" fontAlgn="t"/>
                      <a:r>
                        <a:rPr lang="en-GB" sz="1600" b="1">
                          <a:effectLst/>
                        </a:rPr>
                        <a:t>INTEGER</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a:effectLst/>
                        </a:rPr>
                        <a:t>Integer numerical (no decimal).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454937">
                <a:tc>
                  <a:txBody>
                    <a:bodyPr/>
                    <a:lstStyle/>
                    <a:p>
                      <a:pPr algn="ctr" fontAlgn="t"/>
                      <a:r>
                        <a:rPr lang="en-GB" sz="1600" b="1" dirty="0">
                          <a:effectLst/>
                        </a:rPr>
                        <a:t>BIGINT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Integer numerical (no decimal).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r h="530931">
                <a:tc>
                  <a:txBody>
                    <a:bodyPr/>
                    <a:lstStyle/>
                    <a:p>
                      <a:pPr algn="ctr" fontAlgn="t"/>
                      <a:r>
                        <a:rPr lang="en-GB" sz="1600" b="1" dirty="0">
                          <a:effectLst/>
                        </a:rPr>
                        <a:t>DECIMAL(</a:t>
                      </a:r>
                      <a:r>
                        <a:rPr lang="en-GB" sz="1600" b="1" dirty="0" err="1">
                          <a:effectLst/>
                        </a:rPr>
                        <a:t>p,s</a:t>
                      </a:r>
                      <a:r>
                        <a:rPr lang="en-GB" sz="1600" b="1" dirty="0">
                          <a:effectLst/>
                        </a:rPr>
                        <a: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Exact numerical, precision p, scale 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530931">
                <a:tc>
                  <a:txBody>
                    <a:bodyPr/>
                    <a:lstStyle/>
                    <a:p>
                      <a:pPr algn="ctr" fontAlgn="t"/>
                      <a:r>
                        <a:rPr lang="en-GB" sz="1600" b="1" dirty="0">
                          <a:effectLst/>
                        </a:rPr>
                        <a:t>NUMERIC(</a:t>
                      </a:r>
                      <a:r>
                        <a:rPr lang="en-GB" sz="1600" b="1" dirty="0" err="1">
                          <a:effectLst/>
                        </a:rPr>
                        <a:t>p,s</a:t>
                      </a:r>
                      <a:r>
                        <a:rPr lang="en-GB" sz="1600" b="1" dirty="0">
                          <a:effectLst/>
                        </a:rPr>
                        <a: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dirty="0">
                          <a:effectLst/>
                        </a:rPr>
                        <a:t>Exact numerical, precision p, scale s. (Same as DECIMAL)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236194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Databases using SQL</a:t>
            </a:r>
          </a:p>
        </p:txBody>
      </p:sp>
      <p:graphicFrame>
        <p:nvGraphicFramePr>
          <p:cNvPr id="8" name="Table 7"/>
          <p:cNvGraphicFramePr>
            <a:graphicFrameLocks noGrp="1"/>
          </p:cNvGraphicFramePr>
          <p:nvPr>
            <p:extLst>
              <p:ext uri="{D42A27DB-BD31-4B8C-83A1-F6EECF244321}">
                <p14:modId xmlns:p14="http://schemas.microsoft.com/office/powerpoint/2010/main" val="2599991285"/>
              </p:ext>
            </p:extLst>
          </p:nvPr>
        </p:nvGraphicFramePr>
        <p:xfrm>
          <a:off x="463639" y="901521"/>
          <a:ext cx="11236524" cy="5602310"/>
        </p:xfrm>
        <a:graphic>
          <a:graphicData uri="http://schemas.openxmlformats.org/drawingml/2006/table">
            <a:tbl>
              <a:tblPr/>
              <a:tblGrid>
                <a:gridCol w="1872754">
                  <a:extLst>
                    <a:ext uri="{9D8B030D-6E8A-4147-A177-3AD203B41FA5}">
                      <a16:colId xmlns:a16="http://schemas.microsoft.com/office/drawing/2014/main" val="20000"/>
                    </a:ext>
                  </a:extLst>
                </a:gridCol>
                <a:gridCol w="1872754">
                  <a:extLst>
                    <a:ext uri="{9D8B030D-6E8A-4147-A177-3AD203B41FA5}">
                      <a16:colId xmlns:a16="http://schemas.microsoft.com/office/drawing/2014/main" val="20001"/>
                    </a:ext>
                  </a:extLst>
                </a:gridCol>
                <a:gridCol w="1872754">
                  <a:extLst>
                    <a:ext uri="{9D8B030D-6E8A-4147-A177-3AD203B41FA5}">
                      <a16:colId xmlns:a16="http://schemas.microsoft.com/office/drawing/2014/main" val="20002"/>
                    </a:ext>
                  </a:extLst>
                </a:gridCol>
                <a:gridCol w="1872754">
                  <a:extLst>
                    <a:ext uri="{9D8B030D-6E8A-4147-A177-3AD203B41FA5}">
                      <a16:colId xmlns:a16="http://schemas.microsoft.com/office/drawing/2014/main" val="20003"/>
                    </a:ext>
                  </a:extLst>
                </a:gridCol>
                <a:gridCol w="1872754">
                  <a:extLst>
                    <a:ext uri="{9D8B030D-6E8A-4147-A177-3AD203B41FA5}">
                      <a16:colId xmlns:a16="http://schemas.microsoft.com/office/drawing/2014/main" val="20004"/>
                    </a:ext>
                  </a:extLst>
                </a:gridCol>
                <a:gridCol w="1872754">
                  <a:extLst>
                    <a:ext uri="{9D8B030D-6E8A-4147-A177-3AD203B41FA5}">
                      <a16:colId xmlns:a16="http://schemas.microsoft.com/office/drawing/2014/main" val="20005"/>
                    </a:ext>
                  </a:extLst>
                </a:gridCol>
              </a:tblGrid>
              <a:tr h="654115">
                <a:tc>
                  <a:txBody>
                    <a:bodyPr/>
                    <a:lstStyle/>
                    <a:p>
                      <a:pPr algn="ctr" fontAlgn="b"/>
                      <a:r>
                        <a:rPr lang="en-GB" sz="2400" b="1" dirty="0">
                          <a:effectLst/>
                        </a:rPr>
                        <a:t>Data type</a:t>
                      </a:r>
                    </a:p>
                  </a:txBody>
                  <a:tcPr marL="73502" marR="73502" marT="73502" marB="7350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GB" sz="2400" b="1" dirty="0">
                          <a:effectLst/>
                        </a:rPr>
                        <a:t>Access</a:t>
                      </a:r>
                    </a:p>
                  </a:txBody>
                  <a:tcPr marL="73502" marR="73502" marT="73502" marB="7350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GB" sz="2400" b="1" dirty="0" err="1">
                          <a:effectLst/>
                        </a:rPr>
                        <a:t>SQLServer</a:t>
                      </a:r>
                      <a:endParaRPr lang="en-GB" sz="2400" b="1" dirty="0">
                        <a:effectLst/>
                      </a:endParaRPr>
                    </a:p>
                  </a:txBody>
                  <a:tcPr marL="73502" marR="73502" marT="73502" marB="7350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GB" sz="2400" b="1" dirty="0">
                          <a:effectLst/>
                        </a:rPr>
                        <a:t>Oracle</a:t>
                      </a:r>
                    </a:p>
                  </a:txBody>
                  <a:tcPr marL="73502" marR="73502" marT="73502" marB="7350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GB" sz="2400" b="1" dirty="0">
                          <a:effectLst/>
                        </a:rPr>
                        <a:t>MySQL</a:t>
                      </a:r>
                    </a:p>
                  </a:txBody>
                  <a:tcPr marL="73502" marR="73502" marT="73502" marB="7350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GB" sz="2400" b="1" dirty="0">
                          <a:effectLst/>
                        </a:rPr>
                        <a:t>PostgreSQL</a:t>
                      </a:r>
                    </a:p>
                  </a:txBody>
                  <a:tcPr marL="73502" marR="73502" marT="73502" marB="7350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518028">
                <a:tc>
                  <a:txBody>
                    <a:bodyPr/>
                    <a:lstStyle/>
                    <a:p>
                      <a:pPr algn="l" fontAlgn="t"/>
                      <a:r>
                        <a:rPr lang="en-GB" sz="1700" dirty="0" err="1">
                          <a:effectLst/>
                        </a:rPr>
                        <a:t>boolean</a:t>
                      </a:r>
                      <a:endParaRPr lang="en-GB" sz="1700" dirty="0">
                        <a:effectLst/>
                      </a:endParaRP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700" dirty="0">
                          <a:effectLst/>
                        </a:rPr>
                        <a:t>Yes/No</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700" dirty="0">
                          <a:effectLst/>
                        </a:rPr>
                        <a:t>Bit</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700">
                          <a:effectLst/>
                        </a:rPr>
                        <a:t>Byte</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700">
                          <a:effectLst/>
                        </a:rPr>
                        <a:t>N/A</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700">
                          <a:effectLst/>
                        </a:rPr>
                        <a:t>Boolean</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518028">
                <a:tc>
                  <a:txBody>
                    <a:bodyPr/>
                    <a:lstStyle/>
                    <a:p>
                      <a:pPr algn="l" fontAlgn="t"/>
                      <a:r>
                        <a:rPr lang="en-GB" sz="1700">
                          <a:effectLst/>
                        </a:rPr>
                        <a:t>integer</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700" dirty="0">
                          <a:effectLst/>
                        </a:rPr>
                        <a:t>Number (integer)</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700">
                          <a:effectLst/>
                        </a:rPr>
                        <a:t>Int</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700">
                          <a:effectLst/>
                        </a:rPr>
                        <a:t>Number</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700">
                          <a:effectLst/>
                        </a:rPr>
                        <a:t>Int / Integer</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700">
                          <a:effectLst/>
                        </a:rPr>
                        <a:t>Int / Integer</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18028">
                <a:tc>
                  <a:txBody>
                    <a:bodyPr/>
                    <a:lstStyle/>
                    <a:p>
                      <a:pPr algn="l" fontAlgn="t"/>
                      <a:r>
                        <a:rPr lang="en-GB" sz="1700">
                          <a:effectLst/>
                        </a:rPr>
                        <a:t>float</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700">
                          <a:effectLst/>
                        </a:rPr>
                        <a:t>Number (single)</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700" dirty="0">
                          <a:effectLst/>
                        </a:rPr>
                        <a:t>Float / Real</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700">
                          <a:effectLst/>
                        </a:rPr>
                        <a:t>Number</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700">
                          <a:effectLst/>
                        </a:rPr>
                        <a:t>Float</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700">
                          <a:effectLst/>
                        </a:rPr>
                        <a:t>Numeric</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518028">
                <a:tc>
                  <a:txBody>
                    <a:bodyPr/>
                    <a:lstStyle/>
                    <a:p>
                      <a:pPr algn="l" fontAlgn="t"/>
                      <a:r>
                        <a:rPr lang="en-GB" sz="1700">
                          <a:effectLst/>
                        </a:rPr>
                        <a:t>currency</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700">
                          <a:effectLst/>
                        </a:rPr>
                        <a:t>Currency</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700" dirty="0">
                          <a:effectLst/>
                        </a:rPr>
                        <a:t>Money</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700" dirty="0">
                          <a:effectLst/>
                        </a:rPr>
                        <a:t>N/A</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700">
                          <a:effectLst/>
                        </a:rPr>
                        <a:t>N/A</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700">
                          <a:effectLst/>
                        </a:rPr>
                        <a:t>Money</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18028">
                <a:tc>
                  <a:txBody>
                    <a:bodyPr/>
                    <a:lstStyle/>
                    <a:p>
                      <a:pPr algn="l" fontAlgn="t"/>
                      <a:r>
                        <a:rPr lang="en-GB" sz="1700">
                          <a:effectLst/>
                        </a:rPr>
                        <a:t>string (fixed)</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700">
                          <a:effectLst/>
                        </a:rPr>
                        <a:t>N/A</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700">
                          <a:effectLst/>
                        </a:rPr>
                        <a:t>Char</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700" dirty="0">
                          <a:effectLst/>
                        </a:rPr>
                        <a:t>Char</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700">
                          <a:effectLst/>
                        </a:rPr>
                        <a:t>Char</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700">
                          <a:effectLst/>
                        </a:rPr>
                        <a:t>Char</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848528">
                <a:tc>
                  <a:txBody>
                    <a:bodyPr/>
                    <a:lstStyle/>
                    <a:p>
                      <a:pPr algn="l" fontAlgn="t"/>
                      <a:r>
                        <a:rPr lang="en-GB" sz="1700">
                          <a:effectLst/>
                        </a:rPr>
                        <a:t>string (variable)</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700">
                          <a:effectLst/>
                        </a:rPr>
                        <a:t>Text (&lt;256) / Memo (65k+)</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700">
                          <a:effectLst/>
                        </a:rPr>
                        <a:t>Varchar</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700" dirty="0">
                          <a:effectLst/>
                        </a:rPr>
                        <a:t>Varchar2</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700" dirty="0">
                          <a:effectLst/>
                        </a:rPr>
                        <a:t>Varchar</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700">
                          <a:effectLst/>
                        </a:rPr>
                        <a:t>Varchar</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509527">
                <a:tc>
                  <a:txBody>
                    <a:bodyPr/>
                    <a:lstStyle/>
                    <a:p>
                      <a:pPr algn="l" fontAlgn="t"/>
                      <a:r>
                        <a:rPr lang="en-GB" sz="1700">
                          <a:effectLst/>
                        </a:rPr>
                        <a:t>binary object OLE Object Memo Binary (fixed up to 8K)</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700">
                          <a:effectLst/>
                        </a:rPr>
                        <a:t>Varbinary (&lt;8K)</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700" dirty="0">
                          <a:effectLst/>
                        </a:rPr>
                        <a:t>Image (&lt;2GB) Long</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700" dirty="0">
                          <a:effectLst/>
                        </a:rPr>
                        <a:t>Raw Blob</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700">
                          <a:effectLst/>
                        </a:rPr>
                        <a:t>Text Binary</a:t>
                      </a: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700" dirty="0" err="1">
                          <a:effectLst/>
                        </a:rPr>
                        <a:t>Varbinary</a:t>
                      </a:r>
                      <a:endParaRPr lang="en-GB" sz="1700" dirty="0">
                        <a:effectLst/>
                      </a:endParaRPr>
                    </a:p>
                  </a:txBody>
                  <a:tcPr marL="73502" marR="73502" marT="73502" marB="735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bl>
          </a:graphicData>
        </a:graphic>
      </p:graphicFrame>
      <p:sp>
        <p:nvSpPr>
          <p:cNvPr id="9" name="Rectangle 2"/>
          <p:cNvSpPr>
            <a:spLocks noChangeArrowheads="1"/>
          </p:cNvSpPr>
          <p:nvPr/>
        </p:nvSpPr>
        <p:spPr bwMode="auto">
          <a:xfrm>
            <a:off x="962748" y="17217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0379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2D750E-3919-CB44-9A4D-8BCEB85DFB74}"/>
              </a:ext>
            </a:extLst>
          </p:cNvPr>
          <p:cNvSpPr>
            <a:spLocks noGrp="1"/>
          </p:cNvSpPr>
          <p:nvPr>
            <p:ph idx="1"/>
          </p:nvPr>
        </p:nvSpPr>
        <p:spPr>
          <a:xfrm>
            <a:off x="119921" y="824459"/>
            <a:ext cx="11962151" cy="5352504"/>
          </a:xfrm>
        </p:spPr>
        <p:txBody>
          <a:bodyPr/>
          <a:lstStyle/>
          <a:p>
            <a:pPr marL="0" indent="0">
              <a:buNone/>
            </a:pPr>
            <a:r>
              <a:rPr lang="en-US" b="1" dirty="0"/>
              <a:t>Key Points Summary</a:t>
            </a:r>
          </a:p>
          <a:p>
            <a:endParaRPr lang="en-US" dirty="0"/>
          </a:p>
          <a:p>
            <a:r>
              <a:rPr lang="en-GB" dirty="0"/>
              <a:t>SQL allows us to select and group subsets of data, do math and other calculations, and combine data.</a:t>
            </a:r>
          </a:p>
          <a:p>
            <a:endParaRPr lang="en-GB" dirty="0"/>
          </a:p>
          <a:p>
            <a:r>
              <a:rPr lang="en-GB" dirty="0"/>
              <a:t>A relational database is made up of tables which are related to each other by shared keys.</a:t>
            </a:r>
          </a:p>
          <a:p>
            <a:endParaRPr lang="en-GB" dirty="0"/>
          </a:p>
          <a:p>
            <a:r>
              <a:rPr lang="en-GB" dirty="0"/>
              <a:t>Different database management systems (DBMS) use slightly different vocabulary, but they are all based on the same ideas.</a:t>
            </a:r>
          </a:p>
          <a:p>
            <a:endParaRPr lang="en-US" dirty="0"/>
          </a:p>
        </p:txBody>
      </p:sp>
      <p:sp>
        <p:nvSpPr>
          <p:cNvPr id="4" name="TextBox 3">
            <a:extLst>
              <a:ext uri="{FF2B5EF4-FFF2-40B4-BE49-F238E27FC236}">
                <a16:creationId xmlns:a16="http://schemas.microsoft.com/office/drawing/2014/main" id="{DB235A3E-4576-E94D-8AC4-575FDFFD113C}"/>
              </a:ext>
            </a:extLst>
          </p:cNvPr>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Databases using SQL</a:t>
            </a:r>
          </a:p>
        </p:txBody>
      </p:sp>
    </p:spTree>
    <p:extLst>
      <p:ext uri="{BB962C8B-B14F-4D97-AF65-F5344CB8AC3E}">
        <p14:creationId xmlns:p14="http://schemas.microsoft.com/office/powerpoint/2010/main" val="2171409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2227" y="1384500"/>
            <a:ext cx="6096000" cy="4401205"/>
          </a:xfrm>
          <a:prstGeom prst="rect">
            <a:avLst/>
          </a:prstGeom>
        </p:spPr>
        <p:txBody>
          <a:bodyPr>
            <a:spAutoFit/>
          </a:bodyPr>
          <a:lstStyle/>
          <a:p>
            <a:r>
              <a:rPr lang="en-GB" sz="2800" b="1" i="0" dirty="0">
                <a:effectLst/>
              </a:rPr>
              <a:t>Questions</a:t>
            </a:r>
          </a:p>
          <a:p>
            <a:endParaRPr lang="en-GB" sz="2800" b="1" dirty="0"/>
          </a:p>
          <a:p>
            <a:pPr marL="457200" indent="-457200">
              <a:buFont typeface="Arial" panose="020B0604020202020204" pitchFamily="34" charset="0"/>
              <a:buChar char="•"/>
            </a:pPr>
            <a:r>
              <a:rPr lang="en-GB" sz="2800" b="0" i="0" dirty="0">
                <a:effectLst/>
              </a:rPr>
              <a:t>How do I write a basic query in SQL?</a:t>
            </a:r>
          </a:p>
          <a:p>
            <a:endParaRPr lang="en-GB" sz="2800" b="1" i="0" dirty="0">
              <a:effectLst/>
            </a:endParaRPr>
          </a:p>
          <a:p>
            <a:endParaRPr lang="en-GB" sz="2800" b="1" i="0" dirty="0">
              <a:effectLst/>
            </a:endParaRPr>
          </a:p>
          <a:p>
            <a:r>
              <a:rPr lang="en-GB" sz="2800" b="1" i="0" dirty="0">
                <a:effectLst/>
              </a:rPr>
              <a:t>Objectives</a:t>
            </a:r>
          </a:p>
          <a:p>
            <a:endParaRPr lang="en-GB" sz="2800" b="1" i="0" dirty="0">
              <a:effectLst/>
            </a:endParaRPr>
          </a:p>
          <a:p>
            <a:pPr marL="457200" indent="-457200">
              <a:buFont typeface="Arial" panose="020B0604020202020204" pitchFamily="34" charset="0"/>
              <a:buChar char="•"/>
            </a:pPr>
            <a:r>
              <a:rPr lang="en-GB" sz="2800" b="0" i="0" dirty="0">
                <a:effectLst/>
              </a:rPr>
              <a:t>Write and build queries.</a:t>
            </a:r>
          </a:p>
          <a:p>
            <a:pPr marL="457200" indent="-457200">
              <a:buFont typeface="Arial" panose="020B0604020202020204" pitchFamily="34" charset="0"/>
              <a:buChar char="•"/>
            </a:pPr>
            <a:r>
              <a:rPr lang="en-GB" sz="2800" b="0" i="0" dirty="0">
                <a:effectLst/>
              </a:rPr>
              <a:t>Filter data given various criteria.</a:t>
            </a:r>
          </a:p>
          <a:p>
            <a:pPr marL="457200" indent="-457200">
              <a:buFont typeface="Arial" panose="020B0604020202020204" pitchFamily="34" charset="0"/>
              <a:buChar char="•"/>
            </a:pPr>
            <a:r>
              <a:rPr lang="en-GB" sz="2800" b="0" i="0" dirty="0">
                <a:effectLst/>
              </a:rPr>
              <a:t>Sort the results of a query.</a:t>
            </a:r>
          </a:p>
        </p:txBody>
      </p:sp>
      <p:sp>
        <p:nvSpPr>
          <p:cNvPr id="5" name="TextBox 4"/>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2. Basic Queries</a:t>
            </a:r>
          </a:p>
        </p:txBody>
      </p:sp>
      <p:pic>
        <p:nvPicPr>
          <p:cNvPr id="1331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1322" y="2992583"/>
            <a:ext cx="3855980" cy="3521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380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573" y="1119043"/>
            <a:ext cx="4845627" cy="668193"/>
          </a:xfrm>
        </p:spPr>
        <p:txBody>
          <a:bodyPr/>
          <a:lstStyle/>
          <a:p>
            <a:pPr marL="0" indent="0">
              <a:buNone/>
            </a:pPr>
            <a:r>
              <a:rPr lang="en-GB" dirty="0"/>
              <a:t>SQL queries </a:t>
            </a:r>
            <a:r>
              <a:rPr lang="en-GB" dirty="0">
                <a:hlinkClick r:id="rId3"/>
              </a:rPr>
              <a:t>repository</a:t>
            </a:r>
            <a:endParaRPr lang="en-GB" dirty="0"/>
          </a:p>
        </p:txBody>
      </p:sp>
      <p:sp>
        <p:nvSpPr>
          <p:cNvPr id="4" name="TextBox 3"/>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2. Basic Queries</a:t>
            </a:r>
          </a:p>
        </p:txBody>
      </p:sp>
      <p:pic>
        <p:nvPicPr>
          <p:cNvPr id="15362" name="Picture 2" descr="Image result for unanswered ques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7318" y="3026017"/>
            <a:ext cx="3859934" cy="32166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58536" y="2161309"/>
            <a:ext cx="4572000" cy="3108543"/>
          </a:xfrm>
          <a:prstGeom prst="rect">
            <a:avLst/>
          </a:prstGeom>
          <a:noFill/>
        </p:spPr>
        <p:txBody>
          <a:bodyPr wrap="square" rtlCol="0">
            <a:spAutoFit/>
          </a:bodyPr>
          <a:lstStyle/>
          <a:p>
            <a:r>
              <a:rPr lang="en-GB" sz="2800" dirty="0"/>
              <a:t>SELECT (what do we want to see)</a:t>
            </a:r>
          </a:p>
          <a:p>
            <a:endParaRPr lang="en-GB" sz="2800" dirty="0"/>
          </a:p>
          <a:p>
            <a:r>
              <a:rPr lang="en-GB" sz="2800" dirty="0"/>
              <a:t>FROM (in which table this info is stored)</a:t>
            </a:r>
          </a:p>
          <a:p>
            <a:endParaRPr lang="en-GB" sz="2800" dirty="0"/>
          </a:p>
          <a:p>
            <a:r>
              <a:rPr lang="en-GB" sz="2800" dirty="0"/>
              <a:t>WHERE (condition)</a:t>
            </a:r>
          </a:p>
        </p:txBody>
      </p:sp>
    </p:spTree>
    <p:extLst>
      <p:ext uri="{BB962C8B-B14F-4D97-AF65-F5344CB8AC3E}">
        <p14:creationId xmlns:p14="http://schemas.microsoft.com/office/powerpoint/2010/main" val="1953509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2. Basic Queries</a:t>
            </a:r>
          </a:p>
        </p:txBody>
      </p:sp>
      <p:pic>
        <p:nvPicPr>
          <p:cNvPr id="1027" name="Picture 3" descr="Image result for unique valu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991" y="3385152"/>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a:off x="1461738" y="2709496"/>
            <a:ext cx="978408" cy="484632"/>
          </a:xfrm>
          <a:prstGeom prst="rightArrow">
            <a:avLst/>
          </a:prstGeom>
          <a:solidFill>
            <a:schemeClr val="accent2">
              <a:lumMod val="75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2689934" y="2720979"/>
            <a:ext cx="914400" cy="461665"/>
          </a:xfrm>
          <a:prstGeom prst="rect">
            <a:avLst/>
          </a:prstGeom>
          <a:noFill/>
        </p:spPr>
        <p:txBody>
          <a:bodyPr wrap="square" rtlCol="0">
            <a:spAutoFit/>
          </a:bodyPr>
          <a:lstStyle/>
          <a:p>
            <a:r>
              <a:rPr lang="en-GB" sz="2400" b="1" dirty="0"/>
              <a:t>LIMIT</a:t>
            </a:r>
          </a:p>
        </p:txBody>
      </p:sp>
      <p:sp>
        <p:nvSpPr>
          <p:cNvPr id="12" name="TextBox 11"/>
          <p:cNvSpPr txBox="1"/>
          <p:nvPr/>
        </p:nvSpPr>
        <p:spPr>
          <a:xfrm>
            <a:off x="8783491" y="2685953"/>
            <a:ext cx="2431999" cy="461665"/>
          </a:xfrm>
          <a:prstGeom prst="rect">
            <a:avLst/>
          </a:prstGeom>
          <a:noFill/>
        </p:spPr>
        <p:txBody>
          <a:bodyPr wrap="square" rtlCol="0">
            <a:spAutoFit/>
          </a:bodyPr>
          <a:lstStyle/>
          <a:p>
            <a:r>
              <a:rPr lang="en-GB" sz="2400" b="1" dirty="0"/>
              <a:t>SELECT DISTINCT</a:t>
            </a:r>
          </a:p>
        </p:txBody>
      </p:sp>
      <p:sp>
        <p:nvSpPr>
          <p:cNvPr id="2" name="Rectangle 1">
            <a:extLst>
              <a:ext uri="{FF2B5EF4-FFF2-40B4-BE49-F238E27FC236}">
                <a16:creationId xmlns:a16="http://schemas.microsoft.com/office/drawing/2014/main" id="{679FD7A1-4A18-3D4D-8A51-E1E4F78F07A6}"/>
              </a:ext>
            </a:extLst>
          </p:cNvPr>
          <p:cNvSpPr/>
          <p:nvPr/>
        </p:nvSpPr>
        <p:spPr>
          <a:xfrm>
            <a:off x="5925991" y="626735"/>
            <a:ext cx="6096000" cy="1261884"/>
          </a:xfrm>
          <a:prstGeom prst="rect">
            <a:avLst/>
          </a:prstGeom>
        </p:spPr>
        <p:txBody>
          <a:bodyPr>
            <a:spAutoFit/>
          </a:bodyPr>
          <a:lstStyle/>
          <a:p>
            <a:r>
              <a:rPr lang="en-GB" sz="2800" b="1" dirty="0"/>
              <a:t>Unique values</a:t>
            </a:r>
          </a:p>
          <a:p>
            <a:r>
              <a:rPr lang="en-GB" sz="2400" dirty="0"/>
              <a:t>Single occurrences of one value or a combination of values</a:t>
            </a:r>
          </a:p>
        </p:txBody>
      </p:sp>
      <p:sp>
        <p:nvSpPr>
          <p:cNvPr id="5" name="Rectangle 4">
            <a:extLst>
              <a:ext uri="{FF2B5EF4-FFF2-40B4-BE49-F238E27FC236}">
                <a16:creationId xmlns:a16="http://schemas.microsoft.com/office/drawing/2014/main" id="{A227F64B-D58D-B94F-BA07-2E6BDB51E358}"/>
              </a:ext>
            </a:extLst>
          </p:cNvPr>
          <p:cNvSpPr/>
          <p:nvPr/>
        </p:nvSpPr>
        <p:spPr>
          <a:xfrm>
            <a:off x="1461738" y="4015004"/>
            <a:ext cx="1725344" cy="1200329"/>
          </a:xfrm>
          <a:prstGeom prst="rect">
            <a:avLst/>
          </a:prstGeom>
        </p:spPr>
        <p:txBody>
          <a:bodyPr wrap="none">
            <a:spAutoFit/>
          </a:bodyPr>
          <a:lstStyle/>
          <a:p>
            <a:r>
              <a:rPr lang="en-GB" sz="2400" dirty="0"/>
              <a:t>SELECT * </a:t>
            </a:r>
          </a:p>
          <a:p>
            <a:r>
              <a:rPr lang="en-GB" sz="2400" dirty="0"/>
              <a:t>FROM </a:t>
            </a:r>
            <a:r>
              <a:rPr lang="en-GB" sz="2400" dirty="0" err="1"/>
              <a:t>eebo</a:t>
            </a:r>
            <a:r>
              <a:rPr lang="en-GB" sz="2400" dirty="0"/>
              <a:t> </a:t>
            </a:r>
          </a:p>
          <a:p>
            <a:r>
              <a:rPr lang="en-GB" sz="2400" dirty="0"/>
              <a:t>LIMIT 10;</a:t>
            </a:r>
            <a:endParaRPr lang="en-US" sz="2400" dirty="0"/>
          </a:p>
        </p:txBody>
      </p:sp>
      <p:sp>
        <p:nvSpPr>
          <p:cNvPr id="13" name="Rectangle 12">
            <a:extLst>
              <a:ext uri="{FF2B5EF4-FFF2-40B4-BE49-F238E27FC236}">
                <a16:creationId xmlns:a16="http://schemas.microsoft.com/office/drawing/2014/main" id="{3D2BC502-DAD1-824F-BAA5-D73AB0B40308}"/>
              </a:ext>
            </a:extLst>
          </p:cNvPr>
          <p:cNvSpPr/>
          <p:nvPr/>
        </p:nvSpPr>
        <p:spPr>
          <a:xfrm>
            <a:off x="99134" y="626735"/>
            <a:ext cx="5283094" cy="1261884"/>
          </a:xfrm>
          <a:prstGeom prst="rect">
            <a:avLst/>
          </a:prstGeom>
        </p:spPr>
        <p:txBody>
          <a:bodyPr wrap="square">
            <a:spAutoFit/>
          </a:bodyPr>
          <a:lstStyle/>
          <a:p>
            <a:r>
              <a:rPr lang="en-GB" sz="2800" b="1" dirty="0"/>
              <a:t>Limiting Results</a:t>
            </a:r>
          </a:p>
          <a:p>
            <a:r>
              <a:rPr lang="en-GB" sz="2400" dirty="0"/>
              <a:t>What if we want to see just the first 5, 10, etc rows?</a:t>
            </a:r>
          </a:p>
        </p:txBody>
      </p:sp>
      <p:sp>
        <p:nvSpPr>
          <p:cNvPr id="16" name="Right Arrow 15">
            <a:extLst>
              <a:ext uri="{FF2B5EF4-FFF2-40B4-BE49-F238E27FC236}">
                <a16:creationId xmlns:a16="http://schemas.microsoft.com/office/drawing/2014/main" id="{EE5974ED-86B7-A74B-A878-3197AA7228BA}"/>
              </a:ext>
            </a:extLst>
          </p:cNvPr>
          <p:cNvSpPr/>
          <p:nvPr/>
        </p:nvSpPr>
        <p:spPr>
          <a:xfrm>
            <a:off x="6865537" y="2685953"/>
            <a:ext cx="978408" cy="484632"/>
          </a:xfrm>
          <a:prstGeom prst="rightArrow">
            <a:avLst/>
          </a:prstGeom>
          <a:solidFill>
            <a:schemeClr val="accent2">
              <a:lumMod val="75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8195F15-6AD1-B440-90D6-711A24C77545}"/>
              </a:ext>
            </a:extLst>
          </p:cNvPr>
          <p:cNvSpPr/>
          <p:nvPr/>
        </p:nvSpPr>
        <p:spPr>
          <a:xfrm>
            <a:off x="8783491" y="4228652"/>
            <a:ext cx="3138433" cy="830997"/>
          </a:xfrm>
          <a:prstGeom prst="rect">
            <a:avLst/>
          </a:prstGeom>
        </p:spPr>
        <p:txBody>
          <a:bodyPr wrap="square">
            <a:spAutoFit/>
          </a:bodyPr>
          <a:lstStyle/>
          <a:p>
            <a:r>
              <a:rPr lang="en-GB" sz="2400" dirty="0"/>
              <a:t>SELECT DISTINCT Date FROM </a:t>
            </a:r>
            <a:r>
              <a:rPr lang="en-GB" sz="2400" dirty="0" err="1"/>
              <a:t>eebo</a:t>
            </a:r>
            <a:r>
              <a:rPr lang="en-GB" sz="2400" dirty="0"/>
              <a:t>;</a:t>
            </a:r>
            <a:endParaRPr lang="en-US" sz="2400" dirty="0"/>
          </a:p>
        </p:txBody>
      </p:sp>
    </p:spTree>
    <p:extLst>
      <p:ext uri="{BB962C8B-B14F-4D97-AF65-F5344CB8AC3E}">
        <p14:creationId xmlns:p14="http://schemas.microsoft.com/office/powerpoint/2010/main" val="351741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t>Plan of the Workshop</a:t>
            </a:r>
            <a:endParaRPr lang="en-GB" dirty="0"/>
          </a:p>
        </p:txBody>
      </p:sp>
      <p:sp>
        <p:nvSpPr>
          <p:cNvPr id="5" name="TextBox 4"/>
          <p:cNvSpPr txBox="1"/>
          <p:nvPr/>
        </p:nvSpPr>
        <p:spPr>
          <a:xfrm>
            <a:off x="2181362" y="1708615"/>
            <a:ext cx="7643118" cy="523220"/>
          </a:xfrm>
          <a:prstGeom prst="rect">
            <a:avLst/>
          </a:prstGeom>
          <a:solidFill>
            <a:srgbClr val="CC0000">
              <a:alpha val="69804"/>
            </a:srgbClr>
          </a:solidFill>
        </p:spPr>
        <p:txBody>
          <a:bodyPr wrap="square" rtlCol="0">
            <a:spAutoFit/>
          </a:bodyPr>
          <a:lstStyle/>
          <a:p>
            <a:r>
              <a:rPr lang="en-GB" sz="2800" dirty="0"/>
              <a:t>1. Databases using SQL</a:t>
            </a:r>
          </a:p>
        </p:txBody>
      </p:sp>
      <p:sp>
        <p:nvSpPr>
          <p:cNvPr id="6" name="TextBox 5"/>
          <p:cNvSpPr txBox="1"/>
          <p:nvPr/>
        </p:nvSpPr>
        <p:spPr>
          <a:xfrm>
            <a:off x="2181362" y="2371685"/>
            <a:ext cx="7643118" cy="523220"/>
          </a:xfrm>
          <a:prstGeom prst="rect">
            <a:avLst/>
          </a:prstGeom>
          <a:solidFill>
            <a:srgbClr val="FF6600">
              <a:alpha val="69804"/>
            </a:srgbClr>
          </a:solidFill>
        </p:spPr>
        <p:txBody>
          <a:bodyPr wrap="square" rtlCol="0">
            <a:spAutoFit/>
          </a:bodyPr>
          <a:lstStyle/>
          <a:p>
            <a:r>
              <a:rPr lang="en-GB" sz="2800" dirty="0"/>
              <a:t>2. Basic Queries</a:t>
            </a:r>
          </a:p>
        </p:txBody>
      </p:sp>
      <p:sp>
        <p:nvSpPr>
          <p:cNvPr id="7" name="TextBox 6"/>
          <p:cNvSpPr txBox="1"/>
          <p:nvPr/>
        </p:nvSpPr>
        <p:spPr>
          <a:xfrm>
            <a:off x="2181362" y="3025030"/>
            <a:ext cx="7643118" cy="523220"/>
          </a:xfrm>
          <a:prstGeom prst="rect">
            <a:avLst/>
          </a:prstGeom>
          <a:solidFill>
            <a:schemeClr val="accent4">
              <a:lumMod val="60000"/>
              <a:lumOff val="40000"/>
            </a:schemeClr>
          </a:solidFill>
        </p:spPr>
        <p:txBody>
          <a:bodyPr wrap="square" rtlCol="0">
            <a:spAutoFit/>
          </a:bodyPr>
          <a:lstStyle/>
          <a:p>
            <a:r>
              <a:rPr lang="en-GB" sz="2800" dirty="0"/>
              <a:t>3. SQL Aggregation</a:t>
            </a:r>
          </a:p>
        </p:txBody>
      </p:sp>
      <p:sp>
        <p:nvSpPr>
          <p:cNvPr id="8" name="TextBox 7"/>
          <p:cNvSpPr txBox="1"/>
          <p:nvPr/>
        </p:nvSpPr>
        <p:spPr>
          <a:xfrm>
            <a:off x="2181362" y="3734713"/>
            <a:ext cx="7643118" cy="523220"/>
          </a:xfrm>
          <a:prstGeom prst="rect">
            <a:avLst/>
          </a:prstGeom>
          <a:solidFill>
            <a:schemeClr val="accent6">
              <a:lumMod val="60000"/>
              <a:lumOff val="40000"/>
            </a:schemeClr>
          </a:solidFill>
        </p:spPr>
        <p:txBody>
          <a:bodyPr wrap="square" rtlCol="0">
            <a:spAutoFit/>
          </a:bodyPr>
          <a:lstStyle/>
          <a:p>
            <a:r>
              <a:rPr lang="en-GB" sz="2800" dirty="0"/>
              <a:t>4. Joins and Aliases</a:t>
            </a:r>
          </a:p>
        </p:txBody>
      </p:sp>
    </p:spTree>
    <p:extLst>
      <p:ext uri="{BB962C8B-B14F-4D97-AF65-F5344CB8AC3E}">
        <p14:creationId xmlns:p14="http://schemas.microsoft.com/office/powerpoint/2010/main" val="642144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7482" y="1378816"/>
            <a:ext cx="10515600" cy="4351338"/>
          </a:xfrm>
        </p:spPr>
        <p:txBody>
          <a:bodyPr/>
          <a:lstStyle/>
          <a:p>
            <a:pPr marL="0" indent="0">
              <a:buNone/>
            </a:pPr>
            <a:r>
              <a:rPr lang="en-GB" sz="3200" b="1" dirty="0"/>
              <a:t>Challenge</a:t>
            </a:r>
          </a:p>
          <a:p>
            <a:pPr marL="0" indent="0">
              <a:buNone/>
            </a:pPr>
            <a:endParaRPr lang="en-GB" dirty="0"/>
          </a:p>
          <a:p>
            <a:pPr marL="0" indent="0">
              <a:buNone/>
            </a:pPr>
            <a:r>
              <a:rPr lang="en-GB" b="0" i="0" dirty="0">
                <a:effectLst/>
              </a:rPr>
              <a:t>Write a query that returns the year, EEBO and page length</a:t>
            </a:r>
          </a:p>
          <a:p>
            <a:pPr marL="0" indent="0">
              <a:buNone/>
            </a:pPr>
            <a:endParaRPr lang="en-GB" dirty="0"/>
          </a:p>
        </p:txBody>
      </p:sp>
      <p:sp>
        <p:nvSpPr>
          <p:cNvPr id="5" name="TextBox 4"/>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2. Basic Queries</a:t>
            </a:r>
          </a:p>
        </p:txBody>
      </p:sp>
      <p:pic>
        <p:nvPicPr>
          <p:cNvPr id="6"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44952" y="3958935"/>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13761" y="3863242"/>
            <a:ext cx="5070764" cy="1261884"/>
          </a:xfrm>
          <a:prstGeom prst="rect">
            <a:avLst/>
          </a:prstGeom>
          <a:noFill/>
        </p:spPr>
        <p:txBody>
          <a:bodyPr wrap="square" rtlCol="0">
            <a:spAutoFit/>
          </a:bodyPr>
          <a:lstStyle/>
          <a:p>
            <a:r>
              <a:rPr lang="en-GB" sz="2800" b="1" dirty="0"/>
              <a:t>Solution: </a:t>
            </a:r>
          </a:p>
          <a:p>
            <a:r>
              <a:rPr lang="en-GB" sz="2400" dirty="0"/>
              <a:t>﻿SELECT date, EEBO, </a:t>
            </a:r>
            <a:r>
              <a:rPr lang="en-GB" sz="2400" dirty="0" err="1"/>
              <a:t>pagecount</a:t>
            </a:r>
            <a:endParaRPr lang="en-GB" sz="2400" dirty="0"/>
          </a:p>
          <a:p>
            <a:r>
              <a:rPr lang="en-GB" sz="2400" dirty="0"/>
              <a:t>FROM </a:t>
            </a:r>
            <a:r>
              <a:rPr lang="en-GB" sz="2400" dirty="0" err="1"/>
              <a:t>eebo</a:t>
            </a:r>
            <a:r>
              <a:rPr lang="en-GB" sz="2400" dirty="0"/>
              <a:t>;</a:t>
            </a:r>
          </a:p>
        </p:txBody>
      </p:sp>
    </p:spTree>
    <p:extLst>
      <p:ext uri="{BB962C8B-B14F-4D97-AF65-F5344CB8AC3E}">
        <p14:creationId xmlns:p14="http://schemas.microsoft.com/office/powerpoint/2010/main" val="207802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99" y="945573"/>
            <a:ext cx="4031673" cy="3196705"/>
          </a:xfrm>
        </p:spPr>
        <p:txBody>
          <a:bodyPr>
            <a:normAutofit/>
          </a:bodyPr>
          <a:lstStyle/>
          <a:p>
            <a:pPr marL="0" indent="0">
              <a:buNone/>
            </a:pPr>
            <a:r>
              <a:rPr lang="en-GB" b="1" dirty="0"/>
              <a:t>Filtering</a:t>
            </a:r>
          </a:p>
          <a:p>
            <a:pPr marL="0" indent="0">
              <a:buNone/>
            </a:pPr>
            <a:endParaRPr lang="en-GB" b="1" dirty="0"/>
          </a:p>
          <a:p>
            <a:pPr marL="0" indent="0">
              <a:buNone/>
            </a:pPr>
            <a:r>
              <a:rPr lang="en-GB" sz="2400" dirty="0"/>
              <a:t>What if you want to see just the data meeting a certain criteria</a:t>
            </a:r>
          </a:p>
          <a:p>
            <a:pPr marL="0" indent="0">
              <a:buNone/>
            </a:pPr>
            <a:r>
              <a:rPr lang="en-GB" sz="2400" dirty="0"/>
              <a:t>E.g. Only the titles that have the place London</a:t>
            </a:r>
          </a:p>
        </p:txBody>
      </p:sp>
      <p:sp>
        <p:nvSpPr>
          <p:cNvPr id="4" name="TextBox 3"/>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2. Basic Queries</a:t>
            </a:r>
          </a:p>
        </p:txBody>
      </p:sp>
      <p:pic>
        <p:nvPicPr>
          <p:cNvPr id="2050"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2369" y="3307622"/>
            <a:ext cx="4260273" cy="3392662"/>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4776949" y="1693782"/>
            <a:ext cx="978408" cy="484632"/>
          </a:xfrm>
          <a:prstGeom prst="rightArrow">
            <a:avLst/>
          </a:prstGeom>
          <a:solidFill>
            <a:schemeClr val="accent2">
              <a:lumMod val="75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6743699" y="1807425"/>
            <a:ext cx="1334669" cy="461665"/>
          </a:xfrm>
          <a:prstGeom prst="rect">
            <a:avLst/>
          </a:prstGeom>
          <a:noFill/>
        </p:spPr>
        <p:txBody>
          <a:bodyPr wrap="square" rtlCol="0">
            <a:spAutoFit/>
          </a:bodyPr>
          <a:lstStyle/>
          <a:p>
            <a:r>
              <a:rPr lang="en-GB" sz="2400" b="1" dirty="0"/>
              <a:t>WHERE</a:t>
            </a:r>
          </a:p>
        </p:txBody>
      </p:sp>
      <p:sp>
        <p:nvSpPr>
          <p:cNvPr id="5" name="TextBox 4"/>
          <p:cNvSpPr txBox="1"/>
          <p:nvPr/>
        </p:nvSpPr>
        <p:spPr>
          <a:xfrm>
            <a:off x="2765861" y="4968315"/>
            <a:ext cx="3190009" cy="1384995"/>
          </a:xfrm>
          <a:prstGeom prst="rect">
            <a:avLst/>
          </a:prstGeom>
          <a:noFill/>
        </p:spPr>
        <p:txBody>
          <a:bodyPr wrap="square" rtlCol="0">
            <a:spAutoFit/>
          </a:bodyPr>
          <a:lstStyle/>
          <a:p>
            <a:r>
              <a:rPr lang="en-GB" sz="2800" dirty="0"/>
              <a:t>Combine more than one condition with </a:t>
            </a:r>
            <a:r>
              <a:rPr lang="en-GB" sz="2800" b="1" dirty="0"/>
              <a:t>AND</a:t>
            </a:r>
            <a:r>
              <a:rPr lang="en-GB" sz="2800" dirty="0"/>
              <a:t> /</a:t>
            </a:r>
            <a:r>
              <a:rPr lang="en-GB" sz="2800" b="1" dirty="0"/>
              <a:t> OR</a:t>
            </a:r>
          </a:p>
        </p:txBody>
      </p:sp>
    </p:spTree>
    <p:extLst>
      <p:ext uri="{BB962C8B-B14F-4D97-AF65-F5344CB8AC3E}">
        <p14:creationId xmlns:p14="http://schemas.microsoft.com/office/powerpoint/2010/main" val="2947977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7482" y="1378816"/>
            <a:ext cx="10515600" cy="4351338"/>
          </a:xfrm>
        </p:spPr>
        <p:txBody>
          <a:bodyPr/>
          <a:lstStyle/>
          <a:p>
            <a:pPr marL="0" indent="0">
              <a:buNone/>
            </a:pPr>
            <a:r>
              <a:rPr lang="en-GB" sz="3200" b="1" dirty="0"/>
              <a:t>Challenge 2</a:t>
            </a:r>
          </a:p>
          <a:p>
            <a:pPr marL="0" indent="0">
              <a:buNone/>
            </a:pPr>
            <a:endParaRPr lang="en-GB" dirty="0"/>
          </a:p>
          <a:p>
            <a:pPr marL="0" indent="0">
              <a:buNone/>
            </a:pPr>
            <a:r>
              <a:rPr lang="en-GB" dirty="0"/>
              <a:t>Produce a table listing the data for all titles in the catalogue with a page length more than 75, telling us the date, </a:t>
            </a:r>
            <a:r>
              <a:rPr lang="en-GB" dirty="0" err="1"/>
              <a:t>eebo</a:t>
            </a:r>
            <a:r>
              <a:rPr lang="en-GB" dirty="0"/>
              <a:t> id code, and page.</a:t>
            </a:r>
          </a:p>
          <a:p>
            <a:pPr marL="0" indent="0">
              <a:buNone/>
            </a:pPr>
            <a:endParaRPr lang="en-GB" dirty="0"/>
          </a:p>
        </p:txBody>
      </p:sp>
      <p:sp>
        <p:nvSpPr>
          <p:cNvPr id="5" name="TextBox 4"/>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2. Basic Queries</a:t>
            </a:r>
          </a:p>
        </p:txBody>
      </p:sp>
      <p:pic>
        <p:nvPicPr>
          <p:cNvPr id="6"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44952" y="3958935"/>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13761" y="3863242"/>
            <a:ext cx="5070764" cy="1631216"/>
          </a:xfrm>
          <a:prstGeom prst="rect">
            <a:avLst/>
          </a:prstGeom>
          <a:noFill/>
        </p:spPr>
        <p:txBody>
          <a:bodyPr wrap="square" rtlCol="0">
            <a:spAutoFit/>
          </a:bodyPr>
          <a:lstStyle/>
          <a:p>
            <a:r>
              <a:rPr lang="en-GB" sz="2800" b="1" dirty="0"/>
              <a:t>Solution: </a:t>
            </a:r>
          </a:p>
          <a:p>
            <a:r>
              <a:rPr lang="en-GB" sz="2400" dirty="0"/>
              <a:t>﻿SELECT date, EEBO, </a:t>
            </a:r>
            <a:r>
              <a:rPr lang="en-GB" sz="2400" dirty="0" err="1"/>
              <a:t>pagecount</a:t>
            </a:r>
            <a:endParaRPr lang="en-GB" sz="2400" dirty="0"/>
          </a:p>
          <a:p>
            <a:r>
              <a:rPr lang="en-GB" sz="2400" dirty="0"/>
              <a:t>FROM </a:t>
            </a:r>
            <a:r>
              <a:rPr lang="en-GB" sz="2400" dirty="0" err="1"/>
              <a:t>eebo</a:t>
            </a:r>
            <a:endParaRPr lang="en-GB" sz="2400" dirty="0"/>
          </a:p>
          <a:p>
            <a:r>
              <a:rPr lang="en-GB" sz="2400" dirty="0"/>
              <a:t>WHERE </a:t>
            </a:r>
            <a:r>
              <a:rPr lang="en-GB" sz="2400" dirty="0" err="1"/>
              <a:t>pagecount</a:t>
            </a:r>
            <a:r>
              <a:rPr lang="en-GB" sz="2400" dirty="0"/>
              <a:t> &gt; '75';</a:t>
            </a:r>
          </a:p>
        </p:txBody>
      </p:sp>
    </p:spTree>
    <p:extLst>
      <p:ext uri="{BB962C8B-B14F-4D97-AF65-F5344CB8AC3E}">
        <p14:creationId xmlns:p14="http://schemas.microsoft.com/office/powerpoint/2010/main" val="84807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4355" y="724189"/>
            <a:ext cx="5697681" cy="4351338"/>
          </a:xfrm>
        </p:spPr>
        <p:txBody>
          <a:bodyPr/>
          <a:lstStyle/>
          <a:p>
            <a:pPr marL="0" indent="0">
              <a:buNone/>
            </a:pPr>
            <a:r>
              <a:rPr lang="en-GB" b="1" dirty="0"/>
              <a:t>Building more complex queries</a:t>
            </a:r>
          </a:p>
          <a:p>
            <a:pPr marL="0" indent="0">
              <a:buNone/>
            </a:pPr>
            <a:r>
              <a:rPr lang="en-GB" sz="2400" dirty="0"/>
              <a:t>Now, lets combine the above queries to get data for 2 authors from the year 1580 on. </a:t>
            </a:r>
          </a:p>
          <a:p>
            <a:pPr marL="0" indent="0">
              <a:buNone/>
            </a:pPr>
            <a:endParaRPr lang="en-GB" sz="2400" dirty="0"/>
          </a:p>
          <a:p>
            <a:pPr marL="0" indent="0">
              <a:buNone/>
            </a:pPr>
            <a:endParaRPr lang="en-GB" sz="2400" b="1" dirty="0"/>
          </a:p>
          <a:p>
            <a:pPr marL="0" indent="0">
              <a:buNone/>
            </a:pPr>
            <a:endParaRPr lang="en-GB" dirty="0"/>
          </a:p>
        </p:txBody>
      </p:sp>
      <p:sp>
        <p:nvSpPr>
          <p:cNvPr id="4" name="TextBox 3"/>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2. Basic Queries</a:t>
            </a:r>
          </a:p>
        </p:txBody>
      </p:sp>
      <p:pic>
        <p:nvPicPr>
          <p:cNvPr id="3074" name="Picture 2" descr="Image result for NETWO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8802" y="3844636"/>
            <a:ext cx="3880374" cy="29094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629606" y="1413164"/>
            <a:ext cx="2847109" cy="523220"/>
          </a:xfrm>
          <a:prstGeom prst="rect">
            <a:avLst/>
          </a:prstGeom>
          <a:noFill/>
        </p:spPr>
        <p:txBody>
          <a:bodyPr wrap="square" rtlCol="0">
            <a:spAutoFit/>
          </a:bodyPr>
          <a:lstStyle/>
          <a:p>
            <a:r>
              <a:rPr lang="en-GB" sz="2800" b="1" dirty="0"/>
              <a:t>Start simple </a:t>
            </a:r>
          </a:p>
        </p:txBody>
      </p:sp>
      <p:sp>
        <p:nvSpPr>
          <p:cNvPr id="7" name="Right Arrow 6"/>
          <p:cNvSpPr/>
          <p:nvPr/>
        </p:nvSpPr>
        <p:spPr>
          <a:xfrm rot="5400000">
            <a:off x="9268252" y="2041694"/>
            <a:ext cx="478280" cy="484632"/>
          </a:xfrm>
          <a:prstGeom prst="rightArrow">
            <a:avLst/>
          </a:prstGeom>
          <a:solidFill>
            <a:schemeClr val="accent2">
              <a:lumMod val="75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8629605" y="2722813"/>
            <a:ext cx="2847109" cy="523220"/>
          </a:xfrm>
          <a:prstGeom prst="rect">
            <a:avLst/>
          </a:prstGeom>
          <a:noFill/>
        </p:spPr>
        <p:txBody>
          <a:bodyPr wrap="square" rtlCol="0">
            <a:spAutoFit/>
          </a:bodyPr>
          <a:lstStyle/>
          <a:p>
            <a:r>
              <a:rPr lang="en-GB" sz="2800" b="1" dirty="0"/>
              <a:t>Link together</a:t>
            </a:r>
          </a:p>
        </p:txBody>
      </p:sp>
      <p:sp>
        <p:nvSpPr>
          <p:cNvPr id="10" name="Rectangle 5"/>
          <p:cNvSpPr>
            <a:spLocks noChangeArrowheads="1"/>
          </p:cNvSpPr>
          <p:nvPr/>
        </p:nvSpPr>
        <p:spPr bwMode="auto">
          <a:xfrm>
            <a:off x="204355" y="2450323"/>
            <a:ext cx="7526481" cy="156966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mn-lt"/>
                <a:ea typeface="Helvetica Neue"/>
              </a:rPr>
              <a:t>When the queries become more complex, it can be useful to add comments. In SQL, comments are started by </a:t>
            </a:r>
            <a:r>
              <a:rPr kumimoji="0" lang="en-US" altLang="en-US" sz="2400" b="0" i="0" u="none" strike="noStrike" cap="none" normalizeH="0" baseline="0" dirty="0">
                <a:ln>
                  <a:noFill/>
                </a:ln>
                <a:effectLst/>
                <a:latin typeface="+mn-lt"/>
                <a:ea typeface="Menlo"/>
              </a:rPr>
              <a:t>--</a:t>
            </a:r>
            <a:r>
              <a:rPr kumimoji="0" lang="en-US" altLang="en-US" sz="2400" b="0" i="0" u="none" strike="noStrike" cap="none" normalizeH="0" baseline="0" dirty="0">
                <a:ln>
                  <a:noFill/>
                </a:ln>
                <a:effectLst/>
                <a:latin typeface="+mn-lt"/>
                <a:ea typeface="Helvetica Neue"/>
              </a:rPr>
              <a:t>, and end at the end of the line. For example, a commented version of the above query can be written as</a:t>
            </a:r>
            <a:r>
              <a:rPr kumimoji="0" lang="en-US" altLang="en-US" sz="2400" b="0" i="0" u="none" strike="noStrike" cap="none" normalizeH="0" baseline="0" dirty="0">
                <a:ln>
                  <a:noFill/>
                </a:ln>
                <a:effectLst/>
                <a:latin typeface="+mn-lt"/>
              </a:rPr>
              <a:t> : </a:t>
            </a:r>
          </a:p>
        </p:txBody>
      </p:sp>
      <p:sp>
        <p:nvSpPr>
          <p:cNvPr id="12" name="Right Arrow 11"/>
          <p:cNvSpPr/>
          <p:nvPr/>
        </p:nvSpPr>
        <p:spPr>
          <a:xfrm rot="5400000">
            <a:off x="2931680" y="1988458"/>
            <a:ext cx="478280" cy="484632"/>
          </a:xfrm>
          <a:prstGeom prst="rightArrow">
            <a:avLst/>
          </a:prstGeom>
          <a:solidFill>
            <a:schemeClr val="accent2">
              <a:lumMod val="75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6"/>
          <p:cNvSpPr>
            <a:spLocks noChangeArrowheads="1"/>
          </p:cNvSpPr>
          <p:nvPr/>
        </p:nvSpPr>
        <p:spPr bwMode="auto">
          <a:xfrm>
            <a:off x="318655" y="4313094"/>
            <a:ext cx="7526481" cy="2292911"/>
          </a:xfrm>
          <a:prstGeom prst="rect">
            <a:avLst/>
          </a:prstGeom>
          <a:solidFill>
            <a:schemeClr val="accent2">
              <a:lumMod val="40000"/>
              <a:lumOff val="60000"/>
            </a:schemeClr>
          </a:solidFill>
          <a:ln>
            <a:noFill/>
          </a:ln>
          <a:effectLst/>
        </p:spPr>
        <p:txBody>
          <a:bodyPr vert="horz" wrap="squar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ea typeface="Menlo"/>
              </a:rPr>
              <a:t>-- Get post 1580 data on authors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ea typeface="Menlo"/>
              </a:rPr>
              <a:t>-- These are in the </a:t>
            </a:r>
            <a:r>
              <a:rPr kumimoji="0" lang="en-US" altLang="en-US" b="0" i="0" u="none" strike="noStrike" cap="none" normalizeH="0" baseline="0" dirty="0" err="1">
                <a:ln>
                  <a:noFill/>
                </a:ln>
                <a:effectLst/>
                <a:ea typeface="Menlo"/>
              </a:rPr>
              <a:t>eebo</a:t>
            </a:r>
            <a:r>
              <a:rPr kumimoji="0" lang="en-US" altLang="en-US" b="0" i="0" u="none" strike="noStrike" cap="none" normalizeH="0" baseline="0" dirty="0">
                <a:ln>
                  <a:noFill/>
                </a:ln>
                <a:effectLst/>
                <a:ea typeface="Menlo"/>
              </a:rPr>
              <a:t> table, and we are interested in all columns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ea typeface="Menlo"/>
              </a:rPr>
              <a:t>SELECT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ea typeface="Menlo"/>
              </a:rPr>
              <a:t>FROM surveys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ea typeface="Menlo"/>
              </a:rPr>
              <a:t>-- Sampling year is in the column `Date`, and we want to include after 1580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ea typeface="Menlo"/>
              </a:rPr>
              <a:t>WHERE (year &gt;= 2000)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ea typeface="Menlo"/>
              </a:rPr>
              <a:t>-- Author names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ea typeface="Menlo"/>
              </a:rPr>
              <a:t>AND (author IN ('Aylett, Robert, 1583-1655?', 'Bacon, Francis, 1561-1626.'));</a:t>
            </a:r>
            <a:r>
              <a:rPr kumimoji="0" lang="en-US" altLang="en-US" b="0" i="0" u="none" strike="noStrike" cap="none" normalizeH="0" baseline="0" dirty="0">
                <a:ln>
                  <a:noFill/>
                </a:ln>
                <a:effectLst/>
              </a:rPr>
              <a:t> </a:t>
            </a:r>
          </a:p>
        </p:txBody>
      </p:sp>
    </p:spTree>
    <p:extLst>
      <p:ext uri="{BB962C8B-B14F-4D97-AF65-F5344CB8AC3E}">
        <p14:creationId xmlns:p14="http://schemas.microsoft.com/office/powerpoint/2010/main" val="978293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654" y="952789"/>
            <a:ext cx="6456218" cy="4351338"/>
          </a:xfrm>
        </p:spPr>
        <p:txBody>
          <a:bodyPr/>
          <a:lstStyle/>
          <a:p>
            <a:pPr marL="0" indent="0">
              <a:buNone/>
            </a:pPr>
            <a:r>
              <a:rPr lang="en-GB" b="1" dirty="0"/>
              <a:t>Sorting </a:t>
            </a:r>
          </a:p>
          <a:p>
            <a:pPr marL="0" indent="0">
              <a:buNone/>
            </a:pPr>
            <a:endParaRPr lang="en-GB" b="1" dirty="0"/>
          </a:p>
          <a:p>
            <a:pPr marL="0" indent="0">
              <a:buNone/>
            </a:pPr>
            <a:r>
              <a:rPr lang="en-GB" sz="2400" dirty="0"/>
              <a:t>We can also sort the results of our queries </a:t>
            </a:r>
          </a:p>
          <a:p>
            <a:pPr marL="0" indent="0">
              <a:buNone/>
            </a:pPr>
            <a:r>
              <a:rPr lang="en-GB" sz="2400" dirty="0"/>
              <a:t>How do we want our data to be displayed </a:t>
            </a:r>
          </a:p>
          <a:p>
            <a:pPr marL="0" indent="0">
              <a:buNone/>
            </a:pPr>
            <a:endParaRPr lang="en-GB" b="1" dirty="0"/>
          </a:p>
        </p:txBody>
      </p:sp>
      <p:sp>
        <p:nvSpPr>
          <p:cNvPr id="4" name="TextBox 3"/>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2. Basic Queries</a:t>
            </a:r>
          </a:p>
        </p:txBody>
      </p:sp>
      <p:pic>
        <p:nvPicPr>
          <p:cNvPr id="4098" name="Picture 2" descr="Image result for sorting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913" y="3429000"/>
            <a:ext cx="4402281" cy="3301711"/>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rot="5400000">
            <a:off x="2022226" y="3265808"/>
            <a:ext cx="759331" cy="484632"/>
          </a:xfrm>
          <a:prstGeom prst="rightArrow">
            <a:avLst/>
          </a:prstGeom>
          <a:solidFill>
            <a:schemeClr val="accent2">
              <a:lumMod val="75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1637590" y="3952619"/>
            <a:ext cx="2013236" cy="461665"/>
          </a:xfrm>
          <a:prstGeom prst="rect">
            <a:avLst/>
          </a:prstGeom>
          <a:noFill/>
        </p:spPr>
        <p:txBody>
          <a:bodyPr wrap="square" rtlCol="0">
            <a:spAutoFit/>
          </a:bodyPr>
          <a:lstStyle/>
          <a:p>
            <a:r>
              <a:rPr lang="en-GB" sz="2400" b="1" dirty="0"/>
              <a:t>ORDER BY</a:t>
            </a:r>
          </a:p>
        </p:txBody>
      </p:sp>
      <p:sp>
        <p:nvSpPr>
          <p:cNvPr id="8" name="TextBox 7"/>
          <p:cNvSpPr txBox="1"/>
          <p:nvPr/>
        </p:nvSpPr>
        <p:spPr>
          <a:xfrm>
            <a:off x="8208817" y="1427703"/>
            <a:ext cx="1334669" cy="1200329"/>
          </a:xfrm>
          <a:prstGeom prst="rect">
            <a:avLst/>
          </a:prstGeom>
          <a:noFill/>
        </p:spPr>
        <p:txBody>
          <a:bodyPr wrap="square" rtlCol="0">
            <a:spAutoFit/>
          </a:bodyPr>
          <a:lstStyle/>
          <a:p>
            <a:r>
              <a:rPr lang="en-GB" sz="2400" b="1" dirty="0"/>
              <a:t>ASC</a:t>
            </a:r>
          </a:p>
          <a:p>
            <a:endParaRPr lang="en-GB" sz="2400" b="1" dirty="0"/>
          </a:p>
          <a:p>
            <a:r>
              <a:rPr lang="en-GB" sz="2400" b="1" dirty="0"/>
              <a:t>DESC</a:t>
            </a:r>
          </a:p>
        </p:txBody>
      </p:sp>
    </p:spTree>
    <p:extLst>
      <p:ext uri="{BB962C8B-B14F-4D97-AF65-F5344CB8AC3E}">
        <p14:creationId xmlns:p14="http://schemas.microsoft.com/office/powerpoint/2010/main" val="3703184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7482" y="1378816"/>
            <a:ext cx="10515600" cy="4351338"/>
          </a:xfrm>
        </p:spPr>
        <p:txBody>
          <a:bodyPr/>
          <a:lstStyle/>
          <a:p>
            <a:pPr marL="0" indent="0">
              <a:buNone/>
            </a:pPr>
            <a:r>
              <a:rPr lang="en-GB" sz="3200" b="1" dirty="0"/>
              <a:t>Challenge  3</a:t>
            </a:r>
          </a:p>
          <a:p>
            <a:pPr marL="0" indent="0">
              <a:buNone/>
            </a:pPr>
            <a:endParaRPr lang="en-GB" dirty="0"/>
          </a:p>
          <a:p>
            <a:pPr marL="0" indent="0">
              <a:buNone/>
            </a:pPr>
            <a:r>
              <a:rPr lang="en-GB" dirty="0"/>
              <a:t>Write a query that returns year, TCP id, and page from the catalogue table, sorted with the largest page lengths at the top.</a:t>
            </a:r>
          </a:p>
          <a:p>
            <a:pPr marL="0" indent="0">
              <a:buNone/>
            </a:pPr>
            <a:endParaRPr lang="en-GB" dirty="0"/>
          </a:p>
        </p:txBody>
      </p:sp>
      <p:sp>
        <p:nvSpPr>
          <p:cNvPr id="5" name="TextBox 4"/>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2. Basic Queries</a:t>
            </a:r>
          </a:p>
        </p:txBody>
      </p:sp>
      <p:pic>
        <p:nvPicPr>
          <p:cNvPr id="6" name="Picture 8"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44952" y="3958935"/>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13761" y="3863242"/>
            <a:ext cx="5070764" cy="1631216"/>
          </a:xfrm>
          <a:prstGeom prst="rect">
            <a:avLst/>
          </a:prstGeom>
          <a:noFill/>
        </p:spPr>
        <p:txBody>
          <a:bodyPr wrap="square" rtlCol="0">
            <a:spAutoFit/>
          </a:bodyPr>
          <a:lstStyle/>
          <a:p>
            <a:r>
              <a:rPr lang="en-GB" sz="2800" b="1" dirty="0"/>
              <a:t>Solution: </a:t>
            </a:r>
          </a:p>
          <a:p>
            <a:r>
              <a:rPr lang="en-GB" sz="2400" dirty="0"/>
              <a:t>﻿SELECT date, TCP, </a:t>
            </a:r>
            <a:r>
              <a:rPr lang="en-GB" sz="2400" dirty="0" err="1"/>
              <a:t>pagecount</a:t>
            </a:r>
            <a:endParaRPr lang="en-GB" sz="2400" dirty="0"/>
          </a:p>
          <a:p>
            <a:r>
              <a:rPr lang="en-GB" sz="2400" dirty="0"/>
              <a:t>FROM </a:t>
            </a:r>
            <a:r>
              <a:rPr lang="en-GB" sz="2400" dirty="0" err="1"/>
              <a:t>eebo</a:t>
            </a:r>
            <a:endParaRPr lang="en-GB" sz="2400" dirty="0"/>
          </a:p>
          <a:p>
            <a:r>
              <a:rPr lang="en-GB" sz="2400" dirty="0"/>
              <a:t>ORDER BY </a:t>
            </a:r>
            <a:r>
              <a:rPr lang="en-GB" sz="2400" dirty="0" err="1"/>
              <a:t>pagecount</a:t>
            </a:r>
            <a:r>
              <a:rPr lang="en-GB" sz="2400" dirty="0"/>
              <a:t> DESC;</a:t>
            </a:r>
          </a:p>
        </p:txBody>
      </p:sp>
    </p:spTree>
    <p:extLst>
      <p:ext uri="{BB962C8B-B14F-4D97-AF65-F5344CB8AC3E}">
        <p14:creationId xmlns:p14="http://schemas.microsoft.com/office/powerpoint/2010/main" val="203620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54" y="703407"/>
            <a:ext cx="5777346" cy="4351338"/>
          </a:xfrm>
        </p:spPr>
        <p:txBody>
          <a:bodyPr/>
          <a:lstStyle/>
          <a:p>
            <a:pPr marL="0" indent="0">
              <a:buNone/>
            </a:pPr>
            <a:r>
              <a:rPr lang="en-GB" b="1" dirty="0"/>
              <a:t>Order of execution</a:t>
            </a:r>
          </a:p>
          <a:p>
            <a:pPr marL="0" indent="0">
              <a:buNone/>
            </a:pPr>
            <a:r>
              <a:rPr lang="en-GB" sz="2400" dirty="0"/>
              <a:t>Another note for ordering. We don’t actually have to display a column to sort by it.</a:t>
            </a:r>
          </a:p>
          <a:p>
            <a:pPr marL="0" indent="0">
              <a:buNone/>
            </a:pPr>
            <a:r>
              <a:rPr lang="en-GB" sz="2400" dirty="0" err="1"/>
              <a:t>Eg</a:t>
            </a:r>
            <a:r>
              <a:rPr lang="en-GB" sz="2400" dirty="0"/>
              <a:t>. If we want to show title and terms of Francis Bacon ordered by EEBO we don’t need to show either the EEBO or the Author  </a:t>
            </a:r>
          </a:p>
        </p:txBody>
      </p:sp>
      <p:sp>
        <p:nvSpPr>
          <p:cNvPr id="4" name="TextBox 3"/>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2. Basic Queries</a:t>
            </a:r>
          </a:p>
        </p:txBody>
      </p:sp>
      <p:pic>
        <p:nvPicPr>
          <p:cNvPr id="5" name="Picture 4"/>
          <p:cNvPicPr>
            <a:picLocks noChangeAspect="1"/>
          </p:cNvPicPr>
          <p:nvPr/>
        </p:nvPicPr>
        <p:blipFill rotWithShape="1">
          <a:blip r:embed="rId3"/>
          <a:srcRect l="1" r="9159"/>
          <a:stretch/>
        </p:blipFill>
        <p:spPr>
          <a:xfrm>
            <a:off x="7128163" y="3440185"/>
            <a:ext cx="4904509" cy="3019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stretch>
            <a:fillRect/>
          </a:stretch>
        </p:blipFill>
        <p:spPr>
          <a:xfrm>
            <a:off x="173181" y="3402085"/>
            <a:ext cx="6144491" cy="3057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ight Arrow 7"/>
          <p:cNvSpPr/>
          <p:nvPr/>
        </p:nvSpPr>
        <p:spPr>
          <a:xfrm>
            <a:off x="6494317" y="4301900"/>
            <a:ext cx="457201" cy="484632"/>
          </a:xfrm>
          <a:prstGeom prst="rightArrow">
            <a:avLst/>
          </a:prstGeom>
          <a:solidFill>
            <a:schemeClr val="accent2">
              <a:lumMod val="75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7128163" y="756187"/>
            <a:ext cx="4904509" cy="2554545"/>
          </a:xfrm>
          <a:prstGeom prst="rect">
            <a:avLst/>
          </a:prstGeom>
          <a:solidFill>
            <a:schemeClr val="accent2">
              <a:lumMod val="40000"/>
              <a:lumOff val="60000"/>
            </a:schemeClr>
          </a:solidFill>
        </p:spPr>
        <p:txBody>
          <a:bodyPr wrap="square">
            <a:spAutoFit/>
          </a:bodyPr>
          <a:lstStyle/>
          <a:p>
            <a:r>
              <a:rPr lang="en-GB" sz="2000" dirty="0">
                <a:solidFill>
                  <a:srgbClr val="333333"/>
                </a:solidFill>
              </a:rPr>
              <a:t>We can do this because sorting occurs earlier in the computational pipeline than field selection.</a:t>
            </a:r>
          </a:p>
          <a:p>
            <a:r>
              <a:rPr lang="en-GB" sz="2000" dirty="0">
                <a:solidFill>
                  <a:srgbClr val="333333"/>
                </a:solidFill>
              </a:rPr>
              <a:t>The computer is basically doing this:</a:t>
            </a:r>
          </a:p>
          <a:p>
            <a:pPr>
              <a:buFont typeface="+mj-lt"/>
              <a:buAutoNum type="arabicPeriod"/>
            </a:pPr>
            <a:r>
              <a:rPr lang="en-GB" sz="2000" dirty="0">
                <a:solidFill>
                  <a:srgbClr val="333333"/>
                </a:solidFill>
              </a:rPr>
              <a:t>Filtering rows according to WHERE</a:t>
            </a:r>
          </a:p>
          <a:p>
            <a:pPr>
              <a:buFont typeface="+mj-lt"/>
              <a:buAutoNum type="arabicPeriod"/>
            </a:pPr>
            <a:r>
              <a:rPr lang="en-GB" sz="2000" dirty="0">
                <a:solidFill>
                  <a:srgbClr val="333333"/>
                </a:solidFill>
              </a:rPr>
              <a:t>Sorting results according to ORDER BY</a:t>
            </a:r>
          </a:p>
          <a:p>
            <a:pPr>
              <a:buFont typeface="+mj-lt"/>
              <a:buAutoNum type="arabicPeriod"/>
            </a:pPr>
            <a:r>
              <a:rPr lang="en-GB" sz="2000" dirty="0">
                <a:solidFill>
                  <a:srgbClr val="333333"/>
                </a:solidFill>
              </a:rPr>
              <a:t>Displaying requested columns or expressions.</a:t>
            </a:r>
            <a:endParaRPr lang="en-GB" sz="2000" b="0" i="0" dirty="0">
              <a:solidFill>
                <a:srgbClr val="333333"/>
              </a:solidFill>
              <a:effectLst/>
            </a:endParaRPr>
          </a:p>
        </p:txBody>
      </p:sp>
    </p:spTree>
    <p:extLst>
      <p:ext uri="{BB962C8B-B14F-4D97-AF65-F5344CB8AC3E}">
        <p14:creationId xmlns:p14="http://schemas.microsoft.com/office/powerpoint/2010/main" val="3521231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527" y="761817"/>
            <a:ext cx="10515600" cy="4351338"/>
          </a:xfrm>
        </p:spPr>
        <p:txBody>
          <a:bodyPr/>
          <a:lstStyle/>
          <a:p>
            <a:pPr marL="0" indent="0">
              <a:buNone/>
            </a:pPr>
            <a:r>
              <a:rPr lang="en-GB" sz="3200" b="1" dirty="0"/>
              <a:t>Challenge  4</a:t>
            </a:r>
          </a:p>
          <a:p>
            <a:pPr marL="0" indent="0">
              <a:buNone/>
            </a:pPr>
            <a:endParaRPr lang="en-GB" dirty="0"/>
          </a:p>
          <a:p>
            <a:r>
              <a:rPr lang="en-GB" dirty="0"/>
              <a:t>Let’s try to combine what we’ve learned so far in a single query. Using the catalogue table write a query to display the author, title, and terms field for titles before 1600, ordered alphabetically by the author.</a:t>
            </a:r>
          </a:p>
          <a:p>
            <a:r>
              <a:rPr lang="en-GB" dirty="0"/>
              <a:t>Write the query as a single line, then put each clause on its own line, and see how more legible the query becomes!</a:t>
            </a:r>
          </a:p>
          <a:p>
            <a:pPr marL="0" indent="0">
              <a:buNone/>
            </a:pPr>
            <a:endParaRPr lang="en-GB" dirty="0"/>
          </a:p>
        </p:txBody>
      </p:sp>
      <p:sp>
        <p:nvSpPr>
          <p:cNvPr id="5" name="TextBox 4"/>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2. Basic Queries</a:t>
            </a:r>
          </a:p>
        </p:txBody>
      </p:sp>
      <p:pic>
        <p:nvPicPr>
          <p:cNvPr id="6"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44952" y="3958935"/>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67397" y="4524941"/>
            <a:ext cx="5328603" cy="2000548"/>
          </a:xfrm>
          <a:prstGeom prst="rect">
            <a:avLst/>
          </a:prstGeom>
          <a:noFill/>
        </p:spPr>
        <p:txBody>
          <a:bodyPr wrap="square" rtlCol="0">
            <a:spAutoFit/>
          </a:bodyPr>
          <a:lstStyle/>
          <a:p>
            <a:r>
              <a:rPr lang="en-GB" sz="2800" b="1" dirty="0"/>
              <a:t>Solution: </a:t>
            </a:r>
          </a:p>
          <a:p>
            <a:r>
              <a:rPr lang="en-GB" sz="2400" dirty="0"/>
              <a:t>﻿SELECT author, title, terms</a:t>
            </a:r>
          </a:p>
          <a:p>
            <a:r>
              <a:rPr lang="en-GB" sz="2400" dirty="0"/>
              <a:t>FROM </a:t>
            </a:r>
            <a:r>
              <a:rPr lang="en-GB" sz="2400" dirty="0" err="1"/>
              <a:t>eebo</a:t>
            </a:r>
            <a:endParaRPr lang="en-GB" sz="2400" dirty="0"/>
          </a:p>
          <a:p>
            <a:r>
              <a:rPr lang="en-GB" sz="2400" dirty="0"/>
              <a:t>WHERE date &lt; '1600'</a:t>
            </a:r>
          </a:p>
          <a:p>
            <a:r>
              <a:rPr lang="en-GB" sz="2400" dirty="0"/>
              <a:t>ORDER BY author ASC;</a:t>
            </a:r>
          </a:p>
        </p:txBody>
      </p:sp>
    </p:spTree>
    <p:extLst>
      <p:ext uri="{BB962C8B-B14F-4D97-AF65-F5344CB8AC3E}">
        <p14:creationId xmlns:p14="http://schemas.microsoft.com/office/powerpoint/2010/main" val="389949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161175-4C95-B844-8F8D-BE612FF55152}"/>
              </a:ext>
            </a:extLst>
          </p:cNvPr>
          <p:cNvSpPr>
            <a:spLocks noGrp="1"/>
          </p:cNvSpPr>
          <p:nvPr>
            <p:ph idx="1"/>
          </p:nvPr>
        </p:nvSpPr>
        <p:spPr>
          <a:xfrm>
            <a:off x="179881" y="824459"/>
            <a:ext cx="11827239" cy="5352504"/>
          </a:xfrm>
        </p:spPr>
        <p:txBody>
          <a:bodyPr>
            <a:normAutofit/>
          </a:bodyPr>
          <a:lstStyle/>
          <a:p>
            <a:pPr marL="0" indent="0">
              <a:buNone/>
            </a:pPr>
            <a:r>
              <a:rPr lang="en-US" b="1" dirty="0"/>
              <a:t>Key Points summary</a:t>
            </a:r>
          </a:p>
          <a:p>
            <a:pPr marL="0" indent="0">
              <a:buNone/>
            </a:pPr>
            <a:endParaRPr lang="en-US" dirty="0"/>
          </a:p>
          <a:p>
            <a:r>
              <a:rPr lang="en-GB" dirty="0"/>
              <a:t>It is useful to apply conventions when writing SQL queries to aid readability.</a:t>
            </a:r>
          </a:p>
          <a:p>
            <a:endParaRPr lang="en-GB" dirty="0"/>
          </a:p>
          <a:p>
            <a:r>
              <a:rPr lang="en-GB" dirty="0"/>
              <a:t>Use logical connectors such as AND or OR to create more complex queries.</a:t>
            </a:r>
          </a:p>
          <a:p>
            <a:pPr marL="0" indent="0">
              <a:buNone/>
            </a:pPr>
            <a:endParaRPr lang="en-GB" dirty="0"/>
          </a:p>
          <a:p>
            <a:r>
              <a:rPr lang="en-GB" dirty="0"/>
              <a:t>Adding comments in SQL helps keep complex queries understandable.</a:t>
            </a:r>
          </a:p>
          <a:p>
            <a:pPr marL="0" indent="0">
              <a:buNone/>
            </a:pPr>
            <a:endParaRPr lang="en-US" dirty="0"/>
          </a:p>
        </p:txBody>
      </p:sp>
      <p:sp>
        <p:nvSpPr>
          <p:cNvPr id="4" name="TextBox 3">
            <a:extLst>
              <a:ext uri="{FF2B5EF4-FFF2-40B4-BE49-F238E27FC236}">
                <a16:creationId xmlns:a16="http://schemas.microsoft.com/office/drawing/2014/main" id="{7883A81F-C27B-8D44-B2D8-B87CCBCD9C40}"/>
              </a:ext>
            </a:extLst>
          </p:cNvPr>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2. Basic Queries</a:t>
            </a:r>
          </a:p>
        </p:txBody>
      </p:sp>
    </p:spTree>
    <p:extLst>
      <p:ext uri="{BB962C8B-B14F-4D97-AF65-F5344CB8AC3E}">
        <p14:creationId xmlns:p14="http://schemas.microsoft.com/office/powerpoint/2010/main" val="550897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150216"/>
            <a:ext cx="10515600" cy="4351338"/>
          </a:xfrm>
        </p:spPr>
        <p:txBody>
          <a:bodyPr>
            <a:normAutofit lnSpcReduction="10000"/>
          </a:bodyPr>
          <a:lstStyle/>
          <a:p>
            <a:pPr marL="0" indent="0">
              <a:buNone/>
            </a:pPr>
            <a:r>
              <a:rPr lang="en-GB" b="1" dirty="0"/>
              <a:t>Questions</a:t>
            </a:r>
          </a:p>
          <a:p>
            <a:r>
              <a:rPr lang="en-GB" dirty="0"/>
              <a:t>How can I summarize my data by aggregating, filtering, or ordering query results?</a:t>
            </a:r>
          </a:p>
          <a:p>
            <a:endParaRPr lang="en-GB" dirty="0"/>
          </a:p>
          <a:p>
            <a:pPr marL="0" indent="0">
              <a:buNone/>
            </a:pPr>
            <a:r>
              <a:rPr lang="en-GB" b="1" dirty="0"/>
              <a:t>Objectives</a:t>
            </a:r>
          </a:p>
          <a:p>
            <a:r>
              <a:rPr lang="en-GB" dirty="0"/>
              <a:t>Apply aggregation to group records in SQL.</a:t>
            </a:r>
          </a:p>
          <a:p>
            <a:r>
              <a:rPr lang="en-GB" dirty="0"/>
              <a:t>Filter and order results of a query based on aggregate functions.</a:t>
            </a:r>
          </a:p>
          <a:p>
            <a:r>
              <a:rPr lang="en-GB" dirty="0"/>
              <a:t>Save a query to make a new table.</a:t>
            </a:r>
          </a:p>
          <a:p>
            <a:r>
              <a:rPr lang="en-GB" dirty="0"/>
              <a:t>Apply filters to find missing values in SQL.</a:t>
            </a:r>
          </a:p>
          <a:p>
            <a:pPr marL="0" indent="0">
              <a:buNone/>
            </a:pPr>
            <a:endParaRPr lang="en-GB" dirty="0"/>
          </a:p>
        </p:txBody>
      </p:sp>
      <p:sp>
        <p:nvSpPr>
          <p:cNvPr id="4" name="TextBox 3"/>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dirty="0"/>
              <a:t>3. SQL Aggregation</a:t>
            </a:r>
          </a:p>
        </p:txBody>
      </p:sp>
      <p:pic>
        <p:nvPicPr>
          <p:cNvPr id="6146" name="Picture 2" descr="Image result for aggreg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2252" y="4603173"/>
            <a:ext cx="4259748" cy="225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506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9047" y="789709"/>
            <a:ext cx="7121236" cy="5787736"/>
          </a:xfrm>
        </p:spPr>
        <p:txBody>
          <a:bodyPr>
            <a:normAutofit/>
          </a:bodyPr>
          <a:lstStyle/>
          <a:p>
            <a:pPr marL="0" indent="0">
              <a:buNone/>
            </a:pPr>
            <a:r>
              <a:rPr lang="en-GB" b="1" dirty="0"/>
              <a:t>Questions</a:t>
            </a:r>
          </a:p>
          <a:p>
            <a:r>
              <a:rPr lang="en-GB" dirty="0"/>
              <a:t>What is a relational database and why should I use it?</a:t>
            </a:r>
          </a:p>
          <a:p>
            <a:r>
              <a:rPr lang="en-GB" dirty="0"/>
              <a:t>What is SQL?</a:t>
            </a:r>
          </a:p>
          <a:p>
            <a:pPr marL="0" indent="0">
              <a:buNone/>
            </a:pPr>
            <a:endParaRPr lang="en-GB" b="1" dirty="0"/>
          </a:p>
          <a:p>
            <a:pPr marL="0" indent="0">
              <a:buNone/>
            </a:pPr>
            <a:endParaRPr lang="en-GB" b="1" dirty="0"/>
          </a:p>
          <a:p>
            <a:pPr marL="0" indent="0">
              <a:buNone/>
            </a:pPr>
            <a:r>
              <a:rPr lang="en-GB" b="1" dirty="0"/>
              <a:t>Objectives</a:t>
            </a:r>
          </a:p>
          <a:p>
            <a:r>
              <a:rPr lang="en-GB" dirty="0"/>
              <a:t>Understand the benefits of using a relational database</a:t>
            </a:r>
          </a:p>
          <a:p>
            <a:r>
              <a:rPr lang="en-GB" dirty="0"/>
              <a:t>Set up a small database from csv files using SQLite</a:t>
            </a:r>
          </a:p>
          <a:p>
            <a:r>
              <a:rPr lang="en-GB" dirty="0"/>
              <a:t>Understand SQLite data types</a:t>
            </a:r>
          </a:p>
          <a:p>
            <a:pPr marL="0" indent="0">
              <a:buNone/>
            </a:pPr>
            <a:endParaRPr lang="en-GB" dirty="0"/>
          </a:p>
        </p:txBody>
      </p:sp>
      <p:sp>
        <p:nvSpPr>
          <p:cNvPr id="4" name="TextBox 3"/>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Databases using SQL</a:t>
            </a:r>
          </a:p>
        </p:txBody>
      </p:sp>
      <p:pic>
        <p:nvPicPr>
          <p:cNvPr id="5"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2051" y="2951019"/>
            <a:ext cx="4917444" cy="378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104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395" y="704021"/>
            <a:ext cx="7857260" cy="4351338"/>
          </a:xfrm>
        </p:spPr>
        <p:txBody>
          <a:bodyPr/>
          <a:lstStyle/>
          <a:p>
            <a:pPr marL="0" indent="0">
              <a:buNone/>
            </a:pPr>
            <a:r>
              <a:rPr lang="en-GB" b="1" dirty="0"/>
              <a:t>COUNT and GROUP BY</a:t>
            </a:r>
          </a:p>
          <a:p>
            <a:pPr marL="0" indent="0">
              <a:buNone/>
            </a:pPr>
            <a:endParaRPr lang="en-GB" b="1" dirty="0"/>
          </a:p>
          <a:p>
            <a:pPr marL="0" indent="0">
              <a:buNone/>
            </a:pPr>
            <a:r>
              <a:rPr lang="en-GB" dirty="0"/>
              <a:t>Aggregation allows us to combine results by grouping records based on value and calculating combined values in groups</a:t>
            </a:r>
          </a:p>
          <a:p>
            <a:pPr marL="0" indent="0">
              <a:buNone/>
            </a:pPr>
            <a:endParaRPr lang="en-GB" dirty="0"/>
          </a:p>
        </p:txBody>
      </p:sp>
      <p:sp>
        <p:nvSpPr>
          <p:cNvPr id="4" name="TextBox 3"/>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dirty="0"/>
              <a:t>3. SQL Aggregation</a:t>
            </a:r>
          </a:p>
        </p:txBody>
      </p:sp>
      <p:pic>
        <p:nvPicPr>
          <p:cNvPr id="717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8947" y="4239492"/>
            <a:ext cx="3522879" cy="2463368"/>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7467065" y="2070855"/>
            <a:ext cx="759331" cy="484632"/>
          </a:xfrm>
          <a:prstGeom prst="rightArrow">
            <a:avLst/>
          </a:prstGeom>
          <a:solidFill>
            <a:schemeClr val="accent4">
              <a:lumMod val="60000"/>
              <a:lumOff val="40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8601472" y="1401325"/>
            <a:ext cx="3397827" cy="2308324"/>
          </a:xfrm>
          <a:prstGeom prst="rect">
            <a:avLst/>
          </a:prstGeom>
          <a:noFill/>
        </p:spPr>
        <p:txBody>
          <a:bodyPr wrap="square" rtlCol="0">
            <a:spAutoFit/>
          </a:bodyPr>
          <a:lstStyle/>
          <a:p>
            <a:r>
              <a:rPr lang="en-GB" sz="2400" dirty="0"/>
              <a:t>Calculate and sum all the possible combination of values </a:t>
            </a:r>
          </a:p>
          <a:p>
            <a:r>
              <a:rPr lang="en-GB" sz="2400" dirty="0" err="1"/>
              <a:t>Eg</a:t>
            </a:r>
            <a:r>
              <a:rPr lang="en-GB" sz="2400" dirty="0"/>
              <a:t>. What if we want to know how many pages there are in total?</a:t>
            </a:r>
          </a:p>
        </p:txBody>
      </p:sp>
      <p:graphicFrame>
        <p:nvGraphicFramePr>
          <p:cNvPr id="7" name="Table 6"/>
          <p:cNvGraphicFramePr>
            <a:graphicFrameLocks noGrp="1"/>
          </p:cNvGraphicFramePr>
          <p:nvPr>
            <p:extLst>
              <p:ext uri="{D42A27DB-BD31-4B8C-83A1-F6EECF244321}">
                <p14:modId xmlns:p14="http://schemas.microsoft.com/office/powerpoint/2010/main" val="3501607577"/>
              </p:ext>
            </p:extLst>
          </p:nvPr>
        </p:nvGraphicFramePr>
        <p:xfrm>
          <a:off x="579410" y="3480277"/>
          <a:ext cx="6000515" cy="2871393"/>
        </p:xfrm>
        <a:graphic>
          <a:graphicData uri="http://schemas.openxmlformats.org/drawingml/2006/table">
            <a:tbl>
              <a:tblPr/>
              <a:tblGrid>
                <a:gridCol w="1301345">
                  <a:extLst>
                    <a:ext uri="{9D8B030D-6E8A-4147-A177-3AD203B41FA5}">
                      <a16:colId xmlns:a16="http://schemas.microsoft.com/office/drawing/2014/main" val="20000"/>
                    </a:ext>
                  </a:extLst>
                </a:gridCol>
                <a:gridCol w="4699170">
                  <a:extLst>
                    <a:ext uri="{9D8B030D-6E8A-4147-A177-3AD203B41FA5}">
                      <a16:colId xmlns:a16="http://schemas.microsoft.com/office/drawing/2014/main" val="20001"/>
                    </a:ext>
                  </a:extLst>
                </a:gridCol>
              </a:tblGrid>
              <a:tr h="0">
                <a:tc>
                  <a:txBody>
                    <a:bodyPr/>
                    <a:lstStyle/>
                    <a:p>
                      <a:pPr algn="ctr"/>
                      <a:r>
                        <a:rPr lang="en-GB" b="1" dirty="0">
                          <a:effectLst/>
                          <a:latin typeface="+mn-lt"/>
                        </a:rPr>
                        <a:t>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smallest value in a given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2259">
                <a:tc>
                  <a:txBody>
                    <a:bodyPr/>
                    <a:lstStyle/>
                    <a:p>
                      <a:pPr algn="ctr"/>
                      <a:r>
                        <a:rPr lang="en-GB" b="1" dirty="0">
                          <a:effectLst/>
                          <a:latin typeface="+mn-lt"/>
                        </a:rPr>
                        <a:t>MAX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largest value in a given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3953">
                <a:tc>
                  <a:txBody>
                    <a:bodyPr/>
                    <a:lstStyle/>
                    <a:p>
                      <a:pPr algn="ctr"/>
                      <a:r>
                        <a:rPr lang="en-GB" b="1" dirty="0">
                          <a:effectLst/>
                          <a:latin typeface="+mn-lt"/>
                        </a:rPr>
                        <a:t>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sum of the numeric values in a given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93953">
                <a:tc>
                  <a:txBody>
                    <a:bodyPr/>
                    <a:lstStyle/>
                    <a:p>
                      <a:pPr algn="ctr"/>
                      <a:r>
                        <a:rPr lang="en-GB" b="1" dirty="0">
                          <a:effectLst/>
                          <a:latin typeface="+mn-lt"/>
                        </a:rPr>
                        <a:t>AVG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average value of a given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93953">
                <a:tc>
                  <a:txBody>
                    <a:bodyPr/>
                    <a:lstStyle/>
                    <a:p>
                      <a:pPr algn="ctr"/>
                      <a:r>
                        <a:rPr lang="en-GB" b="1" dirty="0">
                          <a:effectLst/>
                          <a:latin typeface="+mn-lt"/>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total number of values in a given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2259">
                <a:tc>
                  <a:txBody>
                    <a:bodyPr/>
                    <a:lstStyle/>
                    <a:p>
                      <a:pPr algn="ctr"/>
                      <a:r>
                        <a:rPr lang="en-GB" b="1" dirty="0">
                          <a:effectLst/>
                          <a:latin typeface="+mn-lt"/>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number of rows in a table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80827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527" y="761817"/>
            <a:ext cx="11589328" cy="2178810"/>
          </a:xfrm>
        </p:spPr>
        <p:txBody>
          <a:bodyPr>
            <a:normAutofit lnSpcReduction="10000"/>
          </a:bodyPr>
          <a:lstStyle/>
          <a:p>
            <a:pPr marL="0" indent="0">
              <a:buNone/>
            </a:pPr>
            <a:r>
              <a:rPr lang="en-GB" sz="3200" b="1" dirty="0"/>
              <a:t>Challenge  1</a:t>
            </a:r>
          </a:p>
          <a:p>
            <a:pPr marL="0" indent="0">
              <a:buNone/>
            </a:pPr>
            <a:endParaRPr lang="en-GB" sz="3200" b="1" dirty="0"/>
          </a:p>
          <a:p>
            <a:pPr marL="0" indent="0">
              <a:buNone/>
            </a:pPr>
            <a:r>
              <a:rPr lang="en-GB" sz="2600" dirty="0"/>
              <a:t>Write a query that returns: total page length, average page length, and the min and max page lengths for all titles encoded over the duration of the project. Can you modify it so that it outputs these values only for books published before 1601?</a:t>
            </a:r>
          </a:p>
        </p:txBody>
      </p:sp>
      <p:pic>
        <p:nvPicPr>
          <p:cNvPr id="6"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44952" y="3958935"/>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30632" y="3433896"/>
            <a:ext cx="5328603" cy="2369880"/>
          </a:xfrm>
          <a:prstGeom prst="rect">
            <a:avLst/>
          </a:prstGeom>
          <a:noFill/>
        </p:spPr>
        <p:txBody>
          <a:bodyPr wrap="square" rtlCol="0">
            <a:spAutoFit/>
          </a:bodyPr>
          <a:lstStyle/>
          <a:p>
            <a:r>
              <a:rPr lang="en-GB" sz="2800" b="1" dirty="0"/>
              <a:t>Solution: </a:t>
            </a:r>
          </a:p>
          <a:p>
            <a:r>
              <a:rPr lang="fr-FR" sz="2400" dirty="0"/>
              <a:t>﻿SELECT  SUM(</a:t>
            </a:r>
            <a:r>
              <a:rPr lang="fr-FR" sz="2400" dirty="0" err="1"/>
              <a:t>PageCount</a:t>
            </a:r>
            <a:r>
              <a:rPr lang="fr-FR" sz="2400" dirty="0"/>
              <a:t>), MIN(</a:t>
            </a:r>
            <a:r>
              <a:rPr lang="fr-FR" sz="2400" dirty="0" err="1"/>
              <a:t>PageCount</a:t>
            </a:r>
            <a:r>
              <a:rPr lang="fr-FR" sz="2400" dirty="0"/>
              <a:t>), MAX(</a:t>
            </a:r>
            <a:r>
              <a:rPr lang="fr-FR" sz="2400" dirty="0" err="1"/>
              <a:t>PageCount</a:t>
            </a:r>
            <a:r>
              <a:rPr lang="fr-FR" sz="2400" dirty="0"/>
              <a:t>), AVG(</a:t>
            </a:r>
            <a:r>
              <a:rPr lang="fr-FR" sz="2400" dirty="0" err="1"/>
              <a:t>PageCount</a:t>
            </a:r>
            <a:r>
              <a:rPr lang="fr-FR" sz="2400" dirty="0"/>
              <a:t>)</a:t>
            </a:r>
          </a:p>
          <a:p>
            <a:r>
              <a:rPr lang="fr-FR" sz="2400" dirty="0"/>
              <a:t>FROM </a:t>
            </a:r>
            <a:r>
              <a:rPr lang="fr-FR" sz="2400" dirty="0" err="1"/>
              <a:t>eebo</a:t>
            </a:r>
            <a:endParaRPr lang="fr-FR" sz="2400" dirty="0"/>
          </a:p>
          <a:p>
            <a:r>
              <a:rPr lang="fr-FR" sz="2400" dirty="0"/>
              <a:t>WHERE date &lt;= '1600';</a:t>
            </a:r>
          </a:p>
        </p:txBody>
      </p:sp>
      <p:sp>
        <p:nvSpPr>
          <p:cNvPr id="7" name="TextBox 6"/>
          <p:cNvSpPr txBox="1"/>
          <p:nvPr/>
        </p:nvSpPr>
        <p:spPr>
          <a:xfrm>
            <a:off x="0" y="100051"/>
            <a:ext cx="12192000" cy="523220"/>
          </a:xfrm>
          <a:prstGeom prst="rect">
            <a:avLst/>
          </a:prstGeom>
          <a:solidFill>
            <a:schemeClr val="accent4">
              <a:lumMod val="60000"/>
              <a:lumOff val="40000"/>
            </a:schemeClr>
          </a:solidFill>
        </p:spPr>
        <p:txBody>
          <a:bodyPr wrap="square" rtlCol="0">
            <a:spAutoFit/>
          </a:bodyPr>
          <a:lstStyle/>
          <a:p>
            <a:pPr algn="r"/>
            <a:r>
              <a:rPr lang="en-GB" sz="2800" dirty="0"/>
              <a:t>3. SQL Aggregation</a:t>
            </a:r>
          </a:p>
        </p:txBody>
      </p:sp>
    </p:spTree>
    <p:extLst>
      <p:ext uri="{BB962C8B-B14F-4D97-AF65-F5344CB8AC3E}">
        <p14:creationId xmlns:p14="http://schemas.microsoft.com/office/powerpoint/2010/main" val="239475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1108652"/>
            <a:ext cx="2715491" cy="4351338"/>
          </a:xfrm>
        </p:spPr>
        <p:txBody>
          <a:bodyPr/>
          <a:lstStyle/>
          <a:p>
            <a:pPr marL="0" indent="0">
              <a:buNone/>
            </a:pPr>
            <a:r>
              <a:rPr lang="en-GB" b="1" dirty="0"/>
              <a:t>GROUP BY </a:t>
            </a:r>
          </a:p>
          <a:p>
            <a:pPr marL="0" indent="0">
              <a:buNone/>
            </a:pPr>
            <a:r>
              <a:rPr lang="en-GB" sz="2400" dirty="0"/>
              <a:t>The GROUP BY statement is often used with aggregate functions (COUNT, MAX, MIN, SUM, AVG) to group the result-set by one or more columns.</a:t>
            </a:r>
          </a:p>
        </p:txBody>
      </p:sp>
      <p:sp>
        <p:nvSpPr>
          <p:cNvPr id="4" name="TextBox 3"/>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dirty="0"/>
              <a:t>3. SQL Aggregation</a:t>
            </a:r>
          </a:p>
        </p:txBody>
      </p:sp>
      <p:sp>
        <p:nvSpPr>
          <p:cNvPr id="5" name="Content Placeholder 2"/>
          <p:cNvSpPr txBox="1">
            <a:spLocks/>
          </p:cNvSpPr>
          <p:nvPr/>
        </p:nvSpPr>
        <p:spPr>
          <a:xfrm>
            <a:off x="4426527" y="969635"/>
            <a:ext cx="7554191" cy="3176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t>Challenge 2</a:t>
            </a:r>
            <a:endParaRPr lang="en-GB" sz="2000" b="1" dirty="0"/>
          </a:p>
          <a:p>
            <a:pPr marL="0" indent="0">
              <a:buNone/>
            </a:pPr>
            <a:r>
              <a:rPr lang="en-GB" sz="2400" dirty="0"/>
              <a:t>Write queries that return:</a:t>
            </a:r>
          </a:p>
          <a:p>
            <a:r>
              <a:rPr lang="en-GB" sz="2000" dirty="0"/>
              <a:t>How many groups of terms were created in each year</a:t>
            </a:r>
          </a:p>
          <a:p>
            <a:pPr lvl="1"/>
            <a:r>
              <a:rPr lang="en-GB" sz="2000" dirty="0"/>
              <a:t>in total</a:t>
            </a:r>
          </a:p>
          <a:p>
            <a:pPr lvl="1"/>
            <a:r>
              <a:rPr lang="en-GB" sz="2000" dirty="0"/>
              <a:t>per author</a:t>
            </a:r>
          </a:p>
          <a:p>
            <a:r>
              <a:rPr lang="en-GB" sz="2000" dirty="0"/>
              <a:t>Average number of each term groupings in each year.</a:t>
            </a:r>
          </a:p>
          <a:p>
            <a:r>
              <a:rPr lang="en-GB" sz="2000" dirty="0"/>
              <a:t>Can you modify the above queries combining them into one?</a:t>
            </a:r>
          </a:p>
        </p:txBody>
      </p:sp>
      <p:pic>
        <p:nvPicPr>
          <p:cNvPr id="7" name="Picture 8"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0534" y="4208318"/>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41523" y="4333009"/>
            <a:ext cx="5328603" cy="2000548"/>
          </a:xfrm>
          <a:prstGeom prst="rect">
            <a:avLst/>
          </a:prstGeom>
          <a:noFill/>
        </p:spPr>
        <p:txBody>
          <a:bodyPr wrap="square" rtlCol="0">
            <a:spAutoFit/>
          </a:bodyPr>
          <a:lstStyle/>
          <a:p>
            <a:r>
              <a:rPr lang="en-GB" sz="2800" b="1" dirty="0"/>
              <a:t>Solution: </a:t>
            </a:r>
          </a:p>
          <a:p>
            <a:r>
              <a:rPr lang="en-GB" sz="2400" dirty="0"/>
              <a:t>﻿SELECT COUNT(terms), date, author</a:t>
            </a:r>
          </a:p>
          <a:p>
            <a:r>
              <a:rPr lang="en-GB" sz="2400" dirty="0"/>
              <a:t>FROM </a:t>
            </a:r>
            <a:r>
              <a:rPr lang="en-GB" sz="2400" dirty="0" err="1"/>
              <a:t>eebo</a:t>
            </a:r>
            <a:endParaRPr lang="en-GB" sz="2400" dirty="0"/>
          </a:p>
          <a:p>
            <a:r>
              <a:rPr lang="en-GB" sz="2400" dirty="0"/>
              <a:t>GROUP BY date</a:t>
            </a:r>
          </a:p>
          <a:p>
            <a:r>
              <a:rPr lang="en-GB" sz="2400" dirty="0"/>
              <a:t>ORDER BY author;</a:t>
            </a:r>
          </a:p>
        </p:txBody>
      </p:sp>
    </p:spTree>
    <p:extLst>
      <p:ext uri="{BB962C8B-B14F-4D97-AF65-F5344CB8AC3E}">
        <p14:creationId xmlns:p14="http://schemas.microsoft.com/office/powerpoint/2010/main" val="55304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55964"/>
            <a:ext cx="8139545" cy="5220999"/>
          </a:xfrm>
        </p:spPr>
        <p:txBody>
          <a:bodyPr/>
          <a:lstStyle/>
          <a:p>
            <a:pPr marL="0" indent="0">
              <a:buNone/>
            </a:pPr>
            <a:r>
              <a:rPr lang="en-GB" b="1" dirty="0"/>
              <a:t>HAVING Keyword</a:t>
            </a:r>
          </a:p>
          <a:p>
            <a:pPr marL="0" indent="0">
              <a:buNone/>
            </a:pPr>
            <a:endParaRPr lang="en-GB" b="1" dirty="0"/>
          </a:p>
          <a:p>
            <a:pPr marL="0" indent="0">
              <a:buNone/>
            </a:pPr>
            <a:r>
              <a:rPr lang="en-GB" dirty="0"/>
              <a:t>Filter the results based on aggregate functions.</a:t>
            </a:r>
          </a:p>
          <a:p>
            <a:pPr marL="0" indent="0">
              <a:buNone/>
            </a:pPr>
            <a:r>
              <a:rPr lang="en-GB" dirty="0"/>
              <a:t>E.g. we can adapt the last request we wrote to only return information about page length with a count higher than 100</a:t>
            </a:r>
          </a:p>
        </p:txBody>
      </p:sp>
      <p:sp>
        <p:nvSpPr>
          <p:cNvPr id="4" name="TextBox 3"/>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dirty="0"/>
              <a:t>3. SQL Aggregation</a:t>
            </a:r>
          </a:p>
        </p:txBody>
      </p:sp>
      <p:pic>
        <p:nvPicPr>
          <p:cNvPr id="11266" name="Picture 2" descr="Image result for cond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5072" y="3766525"/>
            <a:ext cx="3525693" cy="2940374"/>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rot="5400000">
            <a:off x="4401747" y="3703813"/>
            <a:ext cx="759331" cy="484632"/>
          </a:xfrm>
          <a:prstGeom prst="rightArrow">
            <a:avLst/>
          </a:prstGeom>
          <a:solidFill>
            <a:schemeClr val="accent4">
              <a:lumMod val="60000"/>
              <a:lumOff val="40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4"/>
          <p:cNvSpPr>
            <a:spLocks noChangeArrowheads="1"/>
          </p:cNvSpPr>
          <p:nvPr/>
        </p:nvSpPr>
        <p:spPr bwMode="auto">
          <a:xfrm>
            <a:off x="1392865" y="4502939"/>
            <a:ext cx="6613451" cy="1938992"/>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n-lt"/>
                <a:ea typeface="Helvetica Neue"/>
              </a:rPr>
              <a:t>The </a:t>
            </a:r>
            <a:r>
              <a:rPr kumimoji="0" lang="en-US" altLang="en-US" sz="2000" b="0" i="0" u="none" strike="noStrike" cap="none" normalizeH="0" baseline="0" dirty="0">
                <a:ln>
                  <a:noFill/>
                </a:ln>
                <a:solidFill>
                  <a:srgbClr val="3D90D9"/>
                </a:solidFill>
                <a:effectLst/>
                <a:latin typeface="+mn-lt"/>
                <a:ea typeface="Menlo"/>
              </a:rPr>
              <a:t>HAVING</a:t>
            </a:r>
            <a:r>
              <a:rPr kumimoji="0" lang="en-US" altLang="en-US" sz="2000" b="0" i="0" u="none" strike="noStrike" cap="none" normalizeH="0" baseline="0" dirty="0">
                <a:ln>
                  <a:noFill/>
                </a:ln>
                <a:solidFill>
                  <a:srgbClr val="333333"/>
                </a:solidFill>
                <a:effectLst/>
                <a:latin typeface="+mn-lt"/>
                <a:ea typeface="Helvetica Neue"/>
              </a:rPr>
              <a:t> keyword works exactly like the </a:t>
            </a:r>
            <a:r>
              <a:rPr kumimoji="0" lang="en-US" altLang="en-US" sz="2000" b="0" i="0" u="none" strike="noStrike" cap="none" normalizeH="0" baseline="0" dirty="0">
                <a:ln>
                  <a:noFill/>
                </a:ln>
                <a:solidFill>
                  <a:srgbClr val="3D90D9"/>
                </a:solidFill>
                <a:effectLst/>
                <a:latin typeface="+mn-lt"/>
                <a:ea typeface="Menlo"/>
              </a:rPr>
              <a:t>WHERE</a:t>
            </a:r>
            <a:r>
              <a:rPr kumimoji="0" lang="en-US" altLang="en-US" sz="2000" b="0" i="0" u="none" strike="noStrike" cap="none" normalizeH="0" baseline="0" dirty="0">
                <a:ln>
                  <a:noFill/>
                </a:ln>
                <a:solidFill>
                  <a:srgbClr val="333333"/>
                </a:solidFill>
                <a:effectLst/>
                <a:latin typeface="+mn-lt"/>
                <a:ea typeface="Helvetica Neue"/>
              </a:rPr>
              <a:t> keyword, but uses aggregate functions instead of database fields.</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n-lt"/>
                <a:ea typeface="Helvetica Neue"/>
              </a:rPr>
              <a:t>If you use </a:t>
            </a:r>
            <a:r>
              <a:rPr kumimoji="0" lang="en-US" altLang="en-US" sz="2000" b="0" i="0" u="none" strike="noStrike" cap="none" normalizeH="0" baseline="0" dirty="0">
                <a:ln>
                  <a:noFill/>
                </a:ln>
                <a:solidFill>
                  <a:srgbClr val="3D90D9"/>
                </a:solidFill>
                <a:effectLst/>
                <a:latin typeface="+mn-lt"/>
                <a:ea typeface="Menlo"/>
              </a:rPr>
              <a:t>AS</a:t>
            </a:r>
            <a:r>
              <a:rPr kumimoji="0" lang="en-US" altLang="en-US" sz="2000" b="0" i="0" u="none" strike="noStrike" cap="none" normalizeH="0" baseline="0" dirty="0">
                <a:ln>
                  <a:noFill/>
                </a:ln>
                <a:solidFill>
                  <a:srgbClr val="333333"/>
                </a:solidFill>
                <a:effectLst/>
                <a:latin typeface="+mn-lt"/>
                <a:ea typeface="Helvetica Neue"/>
              </a:rPr>
              <a:t> in your query to rename a column, </a:t>
            </a:r>
            <a:r>
              <a:rPr kumimoji="0" lang="en-US" altLang="en-US" sz="2000" b="0" i="0" u="none" strike="noStrike" cap="none" normalizeH="0" baseline="0" dirty="0">
                <a:ln>
                  <a:noFill/>
                </a:ln>
                <a:solidFill>
                  <a:srgbClr val="3D90D9"/>
                </a:solidFill>
                <a:effectLst/>
                <a:latin typeface="+mn-lt"/>
                <a:ea typeface="Menlo"/>
              </a:rPr>
              <a:t>HAVING</a:t>
            </a:r>
            <a:r>
              <a:rPr kumimoji="0" lang="en-US" altLang="en-US" sz="2000" b="0" i="0" u="none" strike="noStrike" cap="none" normalizeH="0" baseline="0" dirty="0">
                <a:ln>
                  <a:noFill/>
                </a:ln>
                <a:solidFill>
                  <a:srgbClr val="333333"/>
                </a:solidFill>
                <a:effectLst/>
                <a:latin typeface="+mn-lt"/>
                <a:ea typeface="Helvetica Neue"/>
              </a:rPr>
              <a:t> can use this information to make the query more readable. For example, in the above query, we can call the </a:t>
            </a:r>
            <a:r>
              <a:rPr kumimoji="0" lang="en-US" altLang="en-US" sz="2000" b="0" i="0" u="none" strike="noStrike" cap="none" normalizeH="0" baseline="0" dirty="0">
                <a:ln>
                  <a:noFill/>
                </a:ln>
                <a:solidFill>
                  <a:srgbClr val="3D90D9"/>
                </a:solidFill>
                <a:effectLst/>
                <a:latin typeface="+mn-lt"/>
                <a:ea typeface="Menlo"/>
              </a:rPr>
              <a:t>COUNT(pages)</a:t>
            </a:r>
            <a:r>
              <a:rPr kumimoji="0" lang="en-US" altLang="en-US" sz="2000" b="0" i="0" u="none" strike="noStrike" cap="none" normalizeH="0" baseline="0" dirty="0">
                <a:ln>
                  <a:noFill/>
                </a:ln>
                <a:solidFill>
                  <a:srgbClr val="333333"/>
                </a:solidFill>
                <a:effectLst/>
                <a:latin typeface="+mn-lt"/>
                <a:ea typeface="Helvetica Neue"/>
              </a:rPr>
              <a:t>by another name, like </a:t>
            </a:r>
            <a:r>
              <a:rPr kumimoji="0" lang="en-US" altLang="en-US" sz="2000" b="0" i="0" u="none" strike="noStrike" cap="none" normalizeH="0" baseline="0" dirty="0">
                <a:ln>
                  <a:noFill/>
                </a:ln>
                <a:solidFill>
                  <a:srgbClr val="3D90D9"/>
                </a:solidFill>
                <a:effectLst/>
                <a:latin typeface="+mn-lt"/>
                <a:ea typeface="Menlo"/>
              </a:rPr>
              <a:t>page</a:t>
            </a:r>
            <a:r>
              <a:rPr kumimoji="0" lang="en-US" altLang="en-US" sz="2000" b="0" i="0" u="none" strike="noStrike" cap="none" normalizeH="0" baseline="0" dirty="0">
                <a:ln>
                  <a:noFill/>
                </a:ln>
                <a:solidFill>
                  <a:srgbClr val="333333"/>
                </a:solidFill>
                <a:effectLst/>
                <a:latin typeface="+mn-lt"/>
                <a:ea typeface="Helvetica Neue"/>
              </a:rPr>
              <a:t>. </a:t>
            </a:r>
            <a:endParaRPr kumimoji="0" lang="en-US" altLang="en-US" sz="20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86677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527" y="761817"/>
            <a:ext cx="11589328" cy="2178810"/>
          </a:xfrm>
        </p:spPr>
        <p:txBody>
          <a:bodyPr>
            <a:normAutofit/>
          </a:bodyPr>
          <a:lstStyle/>
          <a:p>
            <a:pPr marL="0" indent="0">
              <a:buNone/>
            </a:pPr>
            <a:r>
              <a:rPr lang="en-GB" sz="3200" b="1" dirty="0"/>
              <a:t>Challenge  3</a:t>
            </a:r>
          </a:p>
          <a:p>
            <a:pPr marL="0" indent="0">
              <a:buNone/>
            </a:pPr>
            <a:endParaRPr lang="en-GB" sz="3200" b="1" dirty="0"/>
          </a:p>
          <a:p>
            <a:pPr marL="0" indent="0">
              <a:buNone/>
            </a:pPr>
            <a:r>
              <a:rPr lang="en-GB" sz="2600" dirty="0"/>
              <a:t>Write a query that returns from the Authors table, the EEBO(TCP) ids in each author, only for the authors with 2 or more works</a:t>
            </a:r>
          </a:p>
        </p:txBody>
      </p:sp>
      <p:pic>
        <p:nvPicPr>
          <p:cNvPr id="6" name="Picture 8"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8188" y="3813462"/>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30632" y="3433896"/>
            <a:ext cx="5328603" cy="2000548"/>
          </a:xfrm>
          <a:prstGeom prst="rect">
            <a:avLst/>
          </a:prstGeom>
          <a:noFill/>
        </p:spPr>
        <p:txBody>
          <a:bodyPr wrap="square" rtlCol="0">
            <a:spAutoFit/>
          </a:bodyPr>
          <a:lstStyle/>
          <a:p>
            <a:r>
              <a:rPr lang="en-GB" sz="2800" b="1" dirty="0"/>
              <a:t>Solution: </a:t>
            </a:r>
          </a:p>
          <a:p>
            <a:r>
              <a:rPr lang="en-GB" sz="2400" dirty="0"/>
              <a:t>﻿SELECT  TCP, Author, count(*) as count</a:t>
            </a:r>
          </a:p>
          <a:p>
            <a:r>
              <a:rPr lang="en-GB" sz="2400" dirty="0"/>
              <a:t>FROM Authors</a:t>
            </a:r>
          </a:p>
          <a:p>
            <a:r>
              <a:rPr lang="en-GB" sz="2400" dirty="0"/>
              <a:t>GROUP BY author</a:t>
            </a:r>
          </a:p>
          <a:p>
            <a:r>
              <a:rPr lang="en-GB" sz="2400" dirty="0"/>
              <a:t>HAVING count &gt; 1</a:t>
            </a:r>
          </a:p>
        </p:txBody>
      </p:sp>
      <p:sp>
        <p:nvSpPr>
          <p:cNvPr id="7" name="TextBox 6"/>
          <p:cNvSpPr txBox="1"/>
          <p:nvPr/>
        </p:nvSpPr>
        <p:spPr>
          <a:xfrm>
            <a:off x="0" y="100051"/>
            <a:ext cx="12192000" cy="523220"/>
          </a:xfrm>
          <a:prstGeom prst="rect">
            <a:avLst/>
          </a:prstGeom>
          <a:solidFill>
            <a:schemeClr val="accent4">
              <a:lumMod val="60000"/>
              <a:lumOff val="40000"/>
            </a:schemeClr>
          </a:solidFill>
        </p:spPr>
        <p:txBody>
          <a:bodyPr wrap="square" rtlCol="0">
            <a:spAutoFit/>
          </a:bodyPr>
          <a:lstStyle/>
          <a:p>
            <a:pPr algn="r"/>
            <a:r>
              <a:rPr lang="en-GB" sz="2800" dirty="0"/>
              <a:t>3. SQL Aggregation</a:t>
            </a:r>
          </a:p>
        </p:txBody>
      </p:sp>
    </p:spTree>
    <p:extLst>
      <p:ext uri="{BB962C8B-B14F-4D97-AF65-F5344CB8AC3E}">
        <p14:creationId xmlns:p14="http://schemas.microsoft.com/office/powerpoint/2010/main" val="161805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17409"/>
            <a:ext cx="3868882" cy="4351338"/>
          </a:xfrm>
        </p:spPr>
        <p:txBody>
          <a:bodyPr/>
          <a:lstStyle/>
          <a:p>
            <a:pPr marL="0" indent="0">
              <a:buNone/>
            </a:pPr>
            <a:r>
              <a:rPr lang="en-GB" b="1" dirty="0"/>
              <a:t>Ordering Aggregated Results</a:t>
            </a:r>
          </a:p>
          <a:p>
            <a:pPr marL="0" indent="0">
              <a:buNone/>
            </a:pPr>
            <a:endParaRPr lang="en-GB" dirty="0"/>
          </a:p>
        </p:txBody>
      </p:sp>
      <p:sp>
        <p:nvSpPr>
          <p:cNvPr id="4" name="TextBox 3"/>
          <p:cNvSpPr txBox="1"/>
          <p:nvPr/>
        </p:nvSpPr>
        <p:spPr>
          <a:xfrm>
            <a:off x="0" y="100051"/>
            <a:ext cx="12192000" cy="523220"/>
          </a:xfrm>
          <a:prstGeom prst="rect">
            <a:avLst/>
          </a:prstGeom>
          <a:solidFill>
            <a:schemeClr val="accent4">
              <a:lumMod val="60000"/>
              <a:lumOff val="40000"/>
            </a:schemeClr>
          </a:solidFill>
        </p:spPr>
        <p:txBody>
          <a:bodyPr wrap="square" rtlCol="0">
            <a:spAutoFit/>
          </a:bodyPr>
          <a:lstStyle/>
          <a:p>
            <a:pPr algn="r"/>
            <a:r>
              <a:rPr lang="en-GB" sz="2800" dirty="0"/>
              <a:t>3. SQL Aggregation</a:t>
            </a:r>
          </a:p>
        </p:txBody>
      </p:sp>
      <p:pic>
        <p:nvPicPr>
          <p:cNvPr id="13314" name="Picture 2" descr="Image result for organi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678" y="4714009"/>
            <a:ext cx="3720204" cy="20089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1670796"/>
            <a:ext cx="3335771" cy="1569660"/>
          </a:xfrm>
          <a:prstGeom prst="rect">
            <a:avLst/>
          </a:prstGeom>
          <a:noFill/>
        </p:spPr>
        <p:txBody>
          <a:bodyPr wrap="square" rtlCol="0">
            <a:spAutoFit/>
          </a:bodyPr>
          <a:lstStyle/>
          <a:p>
            <a:r>
              <a:rPr lang="en-GB" sz="2400" dirty="0"/>
              <a:t>The results can be ordered both on a field value or on an aggregation result</a:t>
            </a:r>
          </a:p>
        </p:txBody>
      </p:sp>
      <p:sp>
        <p:nvSpPr>
          <p:cNvPr id="6" name="Rectangle 5"/>
          <p:cNvSpPr/>
          <p:nvPr/>
        </p:nvSpPr>
        <p:spPr>
          <a:xfrm>
            <a:off x="7365393" y="971734"/>
            <a:ext cx="4602414" cy="523220"/>
          </a:xfrm>
          <a:prstGeom prst="rect">
            <a:avLst/>
          </a:prstGeom>
        </p:spPr>
        <p:txBody>
          <a:bodyPr wrap="none">
            <a:spAutoFit/>
          </a:bodyPr>
          <a:lstStyle/>
          <a:p>
            <a:r>
              <a:rPr lang="en-GB" sz="2800" b="1" dirty="0"/>
              <a:t>Saving Queries for Future Use</a:t>
            </a:r>
            <a:endParaRPr lang="en-GB" sz="2800" b="1" i="0" dirty="0">
              <a:effectLst/>
            </a:endParaRPr>
          </a:p>
        </p:txBody>
      </p:sp>
      <p:pic>
        <p:nvPicPr>
          <p:cNvPr id="13316" name="Picture 4" descr="Image result for stor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8882" y="623271"/>
            <a:ext cx="2460170" cy="24460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037118" y="1524919"/>
            <a:ext cx="6154882" cy="3416320"/>
          </a:xfrm>
          <a:prstGeom prst="rect">
            <a:avLst/>
          </a:prstGeom>
        </p:spPr>
        <p:txBody>
          <a:bodyPr wrap="square">
            <a:spAutoFit/>
          </a:bodyPr>
          <a:lstStyle/>
          <a:p>
            <a:r>
              <a:rPr lang="en-GB" sz="2400" dirty="0"/>
              <a:t>Sometimes you need to repeat the same operation. SQL comes with a very powerful mechanism to do this: </a:t>
            </a:r>
            <a:r>
              <a:rPr lang="en-GB" sz="2400" b="1" dirty="0"/>
              <a:t>views</a:t>
            </a:r>
            <a:r>
              <a:rPr lang="en-GB" sz="2400" dirty="0"/>
              <a:t>. Views are a form of query that is saved in the database, and can be used to look at, filter, and even update information. </a:t>
            </a:r>
          </a:p>
          <a:p>
            <a:r>
              <a:rPr lang="en-GB" sz="2400" dirty="0"/>
              <a:t>One way to think of views is as a table, that can read, aggregate, and filter information from several places before showing it to you.</a:t>
            </a:r>
          </a:p>
        </p:txBody>
      </p:sp>
      <p:sp>
        <p:nvSpPr>
          <p:cNvPr id="8" name="Rectangle 7"/>
          <p:cNvSpPr/>
          <p:nvPr/>
        </p:nvSpPr>
        <p:spPr>
          <a:xfrm>
            <a:off x="7365393" y="5935580"/>
            <a:ext cx="3693191" cy="461665"/>
          </a:xfrm>
          <a:prstGeom prst="rect">
            <a:avLst/>
          </a:prstGeom>
        </p:spPr>
        <p:txBody>
          <a:bodyPr wrap="none">
            <a:spAutoFit/>
          </a:bodyPr>
          <a:lstStyle/>
          <a:p>
            <a:r>
              <a:rPr lang="en-GB" sz="2400" b="1" dirty="0"/>
              <a:t>CREATE VIEW </a:t>
            </a:r>
            <a:r>
              <a:rPr lang="en-GB" sz="2400" b="1" dirty="0" err="1"/>
              <a:t>viewname</a:t>
            </a:r>
            <a:r>
              <a:rPr lang="en-GB" sz="2400" b="1" dirty="0"/>
              <a:t> AS</a:t>
            </a:r>
          </a:p>
        </p:txBody>
      </p:sp>
      <p:sp>
        <p:nvSpPr>
          <p:cNvPr id="11" name="Right Arrow 10"/>
          <p:cNvSpPr/>
          <p:nvPr/>
        </p:nvSpPr>
        <p:spPr>
          <a:xfrm rot="5400000">
            <a:off x="8929847" y="5196094"/>
            <a:ext cx="564283" cy="484632"/>
          </a:xfrm>
          <a:prstGeom prst="rightArrow">
            <a:avLst/>
          </a:prstGeom>
          <a:solidFill>
            <a:schemeClr val="accent4">
              <a:lumMod val="60000"/>
              <a:lumOff val="40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41410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137896-DC84-4A43-A879-337BCDFE3101}"/>
              </a:ext>
            </a:extLst>
          </p:cNvPr>
          <p:cNvSpPr txBox="1"/>
          <p:nvPr/>
        </p:nvSpPr>
        <p:spPr>
          <a:xfrm>
            <a:off x="0" y="100051"/>
            <a:ext cx="12192000" cy="523220"/>
          </a:xfrm>
          <a:prstGeom prst="rect">
            <a:avLst/>
          </a:prstGeom>
          <a:solidFill>
            <a:schemeClr val="accent4">
              <a:lumMod val="60000"/>
              <a:lumOff val="40000"/>
            </a:schemeClr>
          </a:solidFill>
        </p:spPr>
        <p:txBody>
          <a:bodyPr wrap="square" rtlCol="0">
            <a:spAutoFit/>
          </a:bodyPr>
          <a:lstStyle/>
          <a:p>
            <a:pPr algn="r"/>
            <a:r>
              <a:rPr lang="en-GB" sz="2800" dirty="0"/>
              <a:t>3. SQL Aggregation</a:t>
            </a:r>
          </a:p>
        </p:txBody>
      </p:sp>
      <p:sp>
        <p:nvSpPr>
          <p:cNvPr id="7" name="Content Placeholder 6">
            <a:extLst>
              <a:ext uri="{FF2B5EF4-FFF2-40B4-BE49-F238E27FC236}">
                <a16:creationId xmlns:a16="http://schemas.microsoft.com/office/drawing/2014/main" id="{6AFFA382-2D80-EB4F-9A04-4A9726EFD653}"/>
              </a:ext>
            </a:extLst>
          </p:cNvPr>
          <p:cNvSpPr>
            <a:spLocks noGrp="1"/>
          </p:cNvSpPr>
          <p:nvPr>
            <p:ph idx="1"/>
          </p:nvPr>
        </p:nvSpPr>
        <p:spPr>
          <a:xfrm>
            <a:off x="163642" y="761322"/>
            <a:ext cx="12028357" cy="5789379"/>
          </a:xfrm>
        </p:spPr>
        <p:txBody>
          <a:bodyPr>
            <a:normAutofit/>
          </a:bodyPr>
          <a:lstStyle/>
          <a:p>
            <a:pPr marL="0" indent="0">
              <a:buNone/>
            </a:pPr>
            <a:r>
              <a:rPr lang="en-US" b="1" dirty="0"/>
              <a:t>Key Points Summary</a:t>
            </a:r>
          </a:p>
          <a:p>
            <a:pPr marL="0" indent="0">
              <a:buNone/>
            </a:pPr>
            <a:endParaRPr lang="en-US" b="1" dirty="0"/>
          </a:p>
          <a:p>
            <a:r>
              <a:rPr lang="en-GB" dirty="0"/>
              <a:t>Use the GROUP BY keyword to aggregate data.</a:t>
            </a:r>
          </a:p>
          <a:p>
            <a:pPr marL="0" indent="0">
              <a:buNone/>
            </a:pPr>
            <a:endParaRPr lang="en-GB" dirty="0"/>
          </a:p>
          <a:p>
            <a:r>
              <a:rPr lang="en-GB" dirty="0"/>
              <a:t>Functions like MIN, MAX, AVERAGE, SUM, COUNT, etc. operate on aggregated data.</a:t>
            </a:r>
          </a:p>
          <a:p>
            <a:pPr marL="0" indent="0">
              <a:buNone/>
            </a:pPr>
            <a:endParaRPr lang="en-GB" dirty="0"/>
          </a:p>
          <a:p>
            <a:r>
              <a:rPr lang="en-GB" dirty="0"/>
              <a:t>Use the HAVING keyword to filter on aggregate properties.</a:t>
            </a:r>
          </a:p>
          <a:p>
            <a:pPr marL="0" indent="0">
              <a:buNone/>
            </a:pPr>
            <a:endParaRPr lang="en-GB" dirty="0"/>
          </a:p>
          <a:p>
            <a:r>
              <a:rPr lang="en-GB" dirty="0"/>
              <a:t>Use a VIEW to access the result of a query as though it was a new table.</a:t>
            </a:r>
          </a:p>
          <a:p>
            <a:pPr marL="0" indent="0">
              <a:buNone/>
            </a:pPr>
            <a:endParaRPr lang="en-US" dirty="0"/>
          </a:p>
        </p:txBody>
      </p:sp>
    </p:spTree>
    <p:extLst>
      <p:ext uri="{BB962C8B-B14F-4D97-AF65-F5344CB8AC3E}">
        <p14:creationId xmlns:p14="http://schemas.microsoft.com/office/powerpoint/2010/main" val="3481617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228" y="1015134"/>
            <a:ext cx="10529454" cy="5406448"/>
          </a:xfrm>
        </p:spPr>
        <p:txBody>
          <a:bodyPr>
            <a:normAutofit/>
          </a:bodyPr>
          <a:lstStyle/>
          <a:p>
            <a:pPr marL="0" indent="0">
              <a:buNone/>
            </a:pPr>
            <a:r>
              <a:rPr lang="en-GB" b="1" dirty="0"/>
              <a:t>Questions</a:t>
            </a:r>
          </a:p>
          <a:p>
            <a:r>
              <a:rPr lang="en-GB" dirty="0"/>
              <a:t>How do I bring data together from separate tables?</a:t>
            </a:r>
          </a:p>
          <a:p>
            <a:r>
              <a:rPr lang="en-GB" dirty="0"/>
              <a:t>How can I make sure column names from my queries make sense and aren’t too long?</a:t>
            </a:r>
          </a:p>
          <a:p>
            <a:endParaRPr lang="en-GB" dirty="0"/>
          </a:p>
          <a:p>
            <a:endParaRPr lang="en-GB" dirty="0"/>
          </a:p>
          <a:p>
            <a:pPr marL="0" indent="0">
              <a:buNone/>
            </a:pPr>
            <a:r>
              <a:rPr lang="en-GB" b="1" dirty="0"/>
              <a:t>Objectives</a:t>
            </a:r>
          </a:p>
          <a:p>
            <a:r>
              <a:rPr lang="en-GB" dirty="0"/>
              <a:t>Employ joins to combine data from two tables.</a:t>
            </a:r>
          </a:p>
          <a:p>
            <a:r>
              <a:rPr lang="en-GB" dirty="0"/>
              <a:t>Apply functions to manipulate individual values.</a:t>
            </a:r>
          </a:p>
          <a:p>
            <a:r>
              <a:rPr lang="en-GB" dirty="0"/>
              <a:t>Employ aliases to assign new names to items in a query.</a:t>
            </a:r>
          </a:p>
          <a:p>
            <a:pPr marL="0" indent="0">
              <a:buNone/>
            </a:pPr>
            <a:endParaRPr lang="en-GB" dirty="0"/>
          </a:p>
        </p:txBody>
      </p:sp>
      <p:sp>
        <p:nvSpPr>
          <p:cNvPr id="4" name="TextBox 3"/>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4. Joins and Aliases</a:t>
            </a:r>
          </a:p>
        </p:txBody>
      </p:sp>
      <p:pic>
        <p:nvPicPr>
          <p:cNvPr id="5"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3493" y="3355975"/>
            <a:ext cx="3408507" cy="3408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104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4. Joins and Aliases</a:t>
            </a:r>
          </a:p>
        </p:txBody>
      </p:sp>
      <p:sp>
        <p:nvSpPr>
          <p:cNvPr id="4" name="Rectangle 1"/>
          <p:cNvSpPr>
            <a:spLocks noGrp="1" noChangeArrowheads="1"/>
          </p:cNvSpPr>
          <p:nvPr>
            <p:ph idx="1"/>
          </p:nvPr>
        </p:nvSpPr>
        <p:spPr bwMode="auto">
          <a:xfrm>
            <a:off x="0" y="546217"/>
            <a:ext cx="12036056" cy="3677857"/>
          </a:xfrm>
          <a:prstGeom prst="rect">
            <a:avLst/>
          </a:prstGeom>
          <a:solidFill>
            <a:schemeClr val="bg1"/>
          </a:solidFill>
          <a:ln>
            <a:noFill/>
          </a:ln>
          <a:effectLst/>
        </p:spPr>
        <p:txBody>
          <a:bodyPr vert="horz" wrap="square" lIns="91440" tIns="152352" rIns="9144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mn-lt"/>
                <a:ea typeface="Helvetica Neue"/>
              </a:rPr>
              <a:t>Joins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effectLst/>
              <a:latin typeface="+mn-lt"/>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mn-lt"/>
                <a:ea typeface="Helvetica Neue"/>
              </a:rPr>
              <a:t>To combine data from two tables we use the </a:t>
            </a:r>
            <a:r>
              <a:rPr kumimoji="0" lang="en-US" altLang="en-US" sz="2400" b="1" i="0" u="none" strike="noStrike" cap="none" normalizeH="0" baseline="0" dirty="0">
                <a:ln>
                  <a:noFill/>
                </a:ln>
                <a:effectLst/>
                <a:latin typeface="+mn-lt"/>
                <a:ea typeface="Helvetica Neue"/>
              </a:rPr>
              <a:t>SQL </a:t>
            </a:r>
            <a:r>
              <a:rPr kumimoji="0" lang="en-US" altLang="en-US" sz="2400" b="1" i="0" u="none" strike="noStrike" cap="none" normalizeH="0" baseline="0" dirty="0">
                <a:ln>
                  <a:noFill/>
                </a:ln>
                <a:effectLst/>
                <a:latin typeface="+mn-lt"/>
                <a:ea typeface="Menlo"/>
              </a:rPr>
              <a:t>JOIN</a:t>
            </a:r>
            <a:r>
              <a:rPr kumimoji="0" lang="en-US" altLang="en-US" sz="2400" b="0" i="0" u="none" strike="noStrike" cap="none" normalizeH="0" baseline="0" dirty="0">
                <a:ln>
                  <a:noFill/>
                </a:ln>
                <a:effectLst/>
                <a:latin typeface="+mn-lt"/>
                <a:ea typeface="Helvetica Neue"/>
              </a:rPr>
              <a:t> command, which comes </a:t>
            </a:r>
            <a:r>
              <a:rPr kumimoji="0" lang="en-US" altLang="en-US" sz="2400" b="1" i="0" u="none" strike="noStrike" cap="none" normalizeH="0" baseline="0" dirty="0">
                <a:ln>
                  <a:noFill/>
                </a:ln>
                <a:effectLst/>
                <a:latin typeface="+mn-lt"/>
                <a:ea typeface="Helvetica Neue"/>
              </a:rPr>
              <a:t>after the </a:t>
            </a:r>
            <a:r>
              <a:rPr kumimoji="0" lang="en-US" altLang="en-US" sz="2400" b="1" i="0" u="none" strike="noStrike" cap="none" normalizeH="0" baseline="0" dirty="0">
                <a:ln>
                  <a:noFill/>
                </a:ln>
                <a:effectLst/>
                <a:latin typeface="+mn-lt"/>
                <a:ea typeface="Menlo"/>
              </a:rPr>
              <a:t>FROM</a:t>
            </a:r>
            <a:r>
              <a:rPr kumimoji="0" lang="en-US" altLang="en-US" sz="2400" b="1" i="0" u="none" strike="noStrike" cap="none" normalizeH="0" baseline="0" dirty="0">
                <a:ln>
                  <a:noFill/>
                </a:ln>
                <a:effectLst/>
                <a:latin typeface="+mn-lt"/>
                <a:ea typeface="Helvetica Neue"/>
              </a:rPr>
              <a:t> command</a:t>
            </a:r>
            <a:r>
              <a:rPr kumimoji="0" lang="en-US" altLang="en-US" sz="2400" b="0" i="0" u="none" strike="noStrike" cap="none" normalizeH="0" baseline="0" dirty="0">
                <a:ln>
                  <a:noFill/>
                </a:ln>
                <a:effectLst/>
                <a:latin typeface="+mn-lt"/>
                <a:ea typeface="Helvetica Neue"/>
              </a:rPr>
              <a:t>.</a:t>
            </a:r>
            <a:endParaRPr kumimoji="0" lang="en-US" altLang="en-US" sz="24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mn-lt"/>
                <a:ea typeface="Helvetica Neue"/>
              </a:rPr>
              <a:t>The </a:t>
            </a:r>
            <a:r>
              <a:rPr kumimoji="0" lang="en-US" altLang="en-US" sz="2400" b="0" i="0" u="none" strike="noStrike" cap="none" normalizeH="0" baseline="0" dirty="0">
                <a:ln>
                  <a:noFill/>
                </a:ln>
                <a:effectLst/>
                <a:latin typeface="+mn-lt"/>
                <a:ea typeface="Menlo"/>
              </a:rPr>
              <a:t>JOIN</a:t>
            </a:r>
            <a:r>
              <a:rPr kumimoji="0" lang="en-US" altLang="en-US" sz="2400" b="0" i="0" u="none" strike="noStrike" cap="none" normalizeH="0" baseline="0" dirty="0">
                <a:ln>
                  <a:noFill/>
                </a:ln>
                <a:effectLst/>
                <a:latin typeface="+mn-lt"/>
                <a:ea typeface="Helvetica Neue"/>
              </a:rPr>
              <a:t> command on its own will result in a cross product, where each row in first table is paired with each row in the second table. Usually this is not what is desired when combining two tables with data that is related in some way.</a:t>
            </a:r>
            <a:endParaRPr kumimoji="0" lang="en-US" altLang="en-US" sz="24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mn-lt"/>
                <a:ea typeface="Helvetica Neue"/>
              </a:rPr>
              <a:t>For that, we need to </a:t>
            </a:r>
            <a:r>
              <a:rPr kumimoji="0" lang="en-US" altLang="en-US" sz="2400" b="1" i="0" u="none" strike="noStrike" cap="none" normalizeH="0" baseline="0" dirty="0">
                <a:ln>
                  <a:noFill/>
                </a:ln>
                <a:effectLst/>
                <a:latin typeface="+mn-lt"/>
                <a:ea typeface="Helvetica Neue"/>
              </a:rPr>
              <a:t>tell the computer which columns provide the link between the two tables </a:t>
            </a:r>
            <a:r>
              <a:rPr kumimoji="0" lang="en-US" altLang="en-US" sz="2400" b="0" i="0" u="none" strike="noStrike" cap="none" normalizeH="0" baseline="0" dirty="0">
                <a:ln>
                  <a:noFill/>
                </a:ln>
                <a:effectLst/>
                <a:latin typeface="+mn-lt"/>
                <a:ea typeface="Helvetica Neue"/>
              </a:rPr>
              <a:t>using the word </a:t>
            </a:r>
            <a:r>
              <a:rPr kumimoji="0" lang="en-US" altLang="en-US" sz="2400" b="1" i="0" u="none" strike="noStrike" cap="none" normalizeH="0" baseline="0" dirty="0">
                <a:ln>
                  <a:noFill/>
                </a:ln>
                <a:effectLst/>
                <a:latin typeface="+mn-lt"/>
                <a:ea typeface="Menlo"/>
              </a:rPr>
              <a:t>ON</a:t>
            </a:r>
            <a:r>
              <a:rPr kumimoji="0" lang="en-US" altLang="en-US" sz="2400" b="0" i="0" u="none" strike="noStrike" cap="none" normalizeH="0" baseline="0" dirty="0">
                <a:ln>
                  <a:noFill/>
                </a:ln>
                <a:effectLst/>
                <a:latin typeface="+mn-lt"/>
                <a:ea typeface="Helvetica Neue"/>
              </a:rPr>
              <a:t>. </a:t>
            </a:r>
            <a:endParaRPr kumimoji="0" lang="en-US" altLang="en-US" sz="2400" b="0" i="0" u="none" strike="noStrike" cap="none" normalizeH="0" baseline="0" dirty="0">
              <a:ln>
                <a:noFill/>
              </a:ln>
              <a:effectLst/>
              <a:latin typeface="+mn-lt"/>
            </a:endParaRPr>
          </a:p>
        </p:txBody>
      </p:sp>
      <p:pic>
        <p:nvPicPr>
          <p:cNvPr id="14339" name="Picture 3" descr="Image result for Jo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2131" y="4139014"/>
            <a:ext cx="2633925" cy="2633926"/>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rot="5400000">
            <a:off x="4597459" y="4280012"/>
            <a:ext cx="596507" cy="484632"/>
          </a:xfrm>
          <a:prstGeom prst="rightArrow">
            <a:avLst/>
          </a:prstGeom>
          <a:solidFill>
            <a:schemeClr val="accent6">
              <a:lumMod val="60000"/>
              <a:lumOff val="40000"/>
              <a:alpha val="69804"/>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2555888" y="5008418"/>
            <a:ext cx="5164281" cy="1200329"/>
          </a:xfrm>
          <a:prstGeom prst="rect">
            <a:avLst/>
          </a:prstGeom>
          <a:noFill/>
        </p:spPr>
        <p:txBody>
          <a:bodyPr wrap="square" rtlCol="0">
            <a:spAutoFit/>
          </a:bodyPr>
          <a:lstStyle/>
          <a:p>
            <a:r>
              <a:rPr lang="en-GB" sz="2400" dirty="0"/>
              <a:t>The two table to be joined need to share a field (normally primary and foreign key respectively)</a:t>
            </a:r>
          </a:p>
        </p:txBody>
      </p:sp>
    </p:spTree>
    <p:extLst>
      <p:ext uri="{BB962C8B-B14F-4D97-AF65-F5344CB8AC3E}">
        <p14:creationId xmlns:p14="http://schemas.microsoft.com/office/powerpoint/2010/main" val="19393505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D68FCF-8BC1-6847-8236-45FDDB86446F}"/>
              </a:ext>
            </a:extLst>
          </p:cNvPr>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4. Joins and Aliases</a:t>
            </a:r>
          </a:p>
        </p:txBody>
      </p:sp>
      <p:sp>
        <p:nvSpPr>
          <p:cNvPr id="5" name="TextBox 4">
            <a:extLst>
              <a:ext uri="{FF2B5EF4-FFF2-40B4-BE49-F238E27FC236}">
                <a16:creationId xmlns:a16="http://schemas.microsoft.com/office/drawing/2014/main" id="{FF8C655D-8F65-AD4E-ADC1-5E9247FDC02F}"/>
              </a:ext>
            </a:extLst>
          </p:cNvPr>
          <p:cNvSpPr txBox="1"/>
          <p:nvPr/>
        </p:nvSpPr>
        <p:spPr>
          <a:xfrm>
            <a:off x="0" y="765631"/>
            <a:ext cx="2771080" cy="523220"/>
          </a:xfrm>
          <a:prstGeom prst="rect">
            <a:avLst/>
          </a:prstGeom>
          <a:noFill/>
        </p:spPr>
        <p:txBody>
          <a:bodyPr wrap="none" rtlCol="0">
            <a:spAutoFit/>
          </a:bodyPr>
          <a:lstStyle/>
          <a:p>
            <a:r>
              <a:rPr lang="en-US" sz="2800" b="1" dirty="0"/>
              <a:t>Example of a Join</a:t>
            </a:r>
          </a:p>
        </p:txBody>
      </p:sp>
      <p:sp>
        <p:nvSpPr>
          <p:cNvPr id="6" name="Rectangle 5">
            <a:extLst>
              <a:ext uri="{FF2B5EF4-FFF2-40B4-BE49-F238E27FC236}">
                <a16:creationId xmlns:a16="http://schemas.microsoft.com/office/drawing/2014/main" id="{E7977573-7790-804A-ACFE-9B505925F5DF}"/>
              </a:ext>
            </a:extLst>
          </p:cNvPr>
          <p:cNvSpPr/>
          <p:nvPr/>
        </p:nvSpPr>
        <p:spPr>
          <a:xfrm>
            <a:off x="4012367" y="2907521"/>
            <a:ext cx="4167265" cy="1569660"/>
          </a:xfrm>
          <a:prstGeom prst="rect">
            <a:avLst/>
          </a:prstGeom>
        </p:spPr>
        <p:txBody>
          <a:bodyPr wrap="square">
            <a:spAutoFit/>
          </a:bodyPr>
          <a:lstStyle/>
          <a:p>
            <a:r>
              <a:rPr lang="en-GB" sz="2400" dirty="0"/>
              <a:t>SELECT * </a:t>
            </a:r>
          </a:p>
          <a:p>
            <a:r>
              <a:rPr lang="en-GB" sz="2400" dirty="0"/>
              <a:t>FROM authors</a:t>
            </a:r>
          </a:p>
          <a:p>
            <a:r>
              <a:rPr lang="en-GB" sz="2400" dirty="0"/>
              <a:t>JOIN dates </a:t>
            </a:r>
          </a:p>
          <a:p>
            <a:r>
              <a:rPr lang="en-GB" sz="2400" dirty="0"/>
              <a:t>ON </a:t>
            </a:r>
            <a:r>
              <a:rPr lang="en-GB" sz="2400" dirty="0" err="1"/>
              <a:t>authors.TCP</a:t>
            </a:r>
            <a:r>
              <a:rPr lang="en-GB" sz="2400" dirty="0"/>
              <a:t> = </a:t>
            </a:r>
            <a:r>
              <a:rPr lang="en-GB" sz="2400" dirty="0" err="1"/>
              <a:t>dates.TCP</a:t>
            </a:r>
            <a:r>
              <a:rPr lang="en-GB" sz="2400" dirty="0"/>
              <a:t>;</a:t>
            </a:r>
            <a:endParaRPr lang="en-US" sz="2400" dirty="0"/>
          </a:p>
        </p:txBody>
      </p:sp>
      <p:sp>
        <p:nvSpPr>
          <p:cNvPr id="8" name="TextBox 7">
            <a:extLst>
              <a:ext uri="{FF2B5EF4-FFF2-40B4-BE49-F238E27FC236}">
                <a16:creationId xmlns:a16="http://schemas.microsoft.com/office/drawing/2014/main" id="{FF0C709F-3935-9640-AADE-23E919BBB442}"/>
              </a:ext>
            </a:extLst>
          </p:cNvPr>
          <p:cNvSpPr txBox="1"/>
          <p:nvPr/>
        </p:nvSpPr>
        <p:spPr>
          <a:xfrm>
            <a:off x="578733" y="1713052"/>
            <a:ext cx="10648899" cy="830997"/>
          </a:xfrm>
          <a:prstGeom prst="rect">
            <a:avLst/>
          </a:prstGeom>
          <a:noFill/>
        </p:spPr>
        <p:txBody>
          <a:bodyPr wrap="square" rtlCol="0">
            <a:spAutoFit/>
          </a:bodyPr>
          <a:lstStyle/>
          <a:p>
            <a:r>
              <a:rPr lang="en-US" sz="2400" dirty="0"/>
              <a:t>We want to return all information from our authors table, mapped to the dates they published works</a:t>
            </a:r>
          </a:p>
        </p:txBody>
      </p:sp>
      <p:pic>
        <p:nvPicPr>
          <p:cNvPr id="14" name="Picture 13">
            <a:extLst>
              <a:ext uri="{FF2B5EF4-FFF2-40B4-BE49-F238E27FC236}">
                <a16:creationId xmlns:a16="http://schemas.microsoft.com/office/drawing/2014/main" id="{49CC8971-649D-4246-BB27-3501190E1DDF}"/>
              </a:ext>
            </a:extLst>
          </p:cNvPr>
          <p:cNvPicPr>
            <a:picLocks noChangeAspect="1"/>
          </p:cNvPicPr>
          <p:nvPr/>
        </p:nvPicPr>
        <p:blipFill>
          <a:blip r:embed="rId3"/>
          <a:stretch>
            <a:fillRect/>
          </a:stretch>
        </p:blipFill>
        <p:spPr>
          <a:xfrm>
            <a:off x="0" y="4845112"/>
            <a:ext cx="1607165" cy="2012888"/>
          </a:xfrm>
          <a:prstGeom prst="rect">
            <a:avLst/>
          </a:prstGeom>
        </p:spPr>
      </p:pic>
      <p:pic>
        <p:nvPicPr>
          <p:cNvPr id="15" name="Picture 14">
            <a:extLst>
              <a:ext uri="{FF2B5EF4-FFF2-40B4-BE49-F238E27FC236}">
                <a16:creationId xmlns:a16="http://schemas.microsoft.com/office/drawing/2014/main" id="{D49957C4-D0BD-8147-A404-B5E3931B6E2D}"/>
              </a:ext>
            </a:extLst>
          </p:cNvPr>
          <p:cNvPicPr>
            <a:picLocks noChangeAspect="1"/>
          </p:cNvPicPr>
          <p:nvPr/>
        </p:nvPicPr>
        <p:blipFill>
          <a:blip r:embed="rId4"/>
          <a:stretch>
            <a:fillRect/>
          </a:stretch>
        </p:blipFill>
        <p:spPr>
          <a:xfrm>
            <a:off x="9425354" y="4840654"/>
            <a:ext cx="2766646" cy="2017346"/>
          </a:xfrm>
          <a:prstGeom prst="rect">
            <a:avLst/>
          </a:prstGeom>
        </p:spPr>
      </p:pic>
    </p:spTree>
    <p:extLst>
      <p:ext uri="{BB962C8B-B14F-4D97-AF65-F5344CB8AC3E}">
        <p14:creationId xmlns:p14="http://schemas.microsoft.com/office/powerpoint/2010/main" val="239997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7.40741E-7 L 0.34375 -7.40741E-7 " pathEditMode="relative" rAng="0" ptsTypes="AA">
                                      <p:cBhvr>
                                        <p:cTn id="6" dur="2000" fill="hold"/>
                                        <p:tgtEl>
                                          <p:spTgt spid="14"/>
                                        </p:tgtEl>
                                        <p:attrNameLst>
                                          <p:attrName>ppt_x</p:attrName>
                                          <p:attrName>ppt_y</p:attrName>
                                        </p:attrNameLst>
                                      </p:cBhvr>
                                      <p:rCtr x="17188"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66667E-6 2.22222E-6 L -0.29219 0.00046 " pathEditMode="relative" rAng="0" ptsTypes="AA">
                                      <p:cBhvr>
                                        <p:cTn id="10" dur="2000" fill="hold"/>
                                        <p:tgtEl>
                                          <p:spTgt spid="15"/>
                                        </p:tgtEl>
                                        <p:attrNameLst>
                                          <p:attrName>ppt_x</p:attrName>
                                          <p:attrName>ppt_y</p:attrName>
                                        </p:attrNameLst>
                                      </p:cBhvr>
                                      <p:rCtr x="-1460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Databases using SQL</a:t>
            </a:r>
          </a:p>
        </p:txBody>
      </p:sp>
      <p:sp>
        <p:nvSpPr>
          <p:cNvPr id="5" name="Rectangle 4"/>
          <p:cNvSpPr/>
          <p:nvPr/>
        </p:nvSpPr>
        <p:spPr>
          <a:xfrm>
            <a:off x="92365" y="964316"/>
            <a:ext cx="2278444" cy="584775"/>
          </a:xfrm>
          <a:prstGeom prst="rect">
            <a:avLst/>
          </a:prstGeom>
        </p:spPr>
        <p:txBody>
          <a:bodyPr wrap="none">
            <a:spAutoFit/>
          </a:bodyPr>
          <a:lstStyle/>
          <a:p>
            <a:r>
              <a:rPr lang="en-GB" sz="3200" b="0" i="0" dirty="0">
                <a:effectLst/>
              </a:rPr>
              <a:t>Our Dataset </a:t>
            </a:r>
          </a:p>
        </p:txBody>
      </p:sp>
      <p:sp>
        <p:nvSpPr>
          <p:cNvPr id="6" name="Rectangle 5"/>
          <p:cNvSpPr/>
          <p:nvPr/>
        </p:nvSpPr>
        <p:spPr>
          <a:xfrm>
            <a:off x="92365" y="1706479"/>
            <a:ext cx="7441043" cy="5262979"/>
          </a:xfrm>
          <a:prstGeom prst="rect">
            <a:avLst/>
          </a:prstGeom>
        </p:spPr>
        <p:txBody>
          <a:bodyPr wrap="square">
            <a:spAutoFit/>
          </a:bodyPr>
          <a:lstStyle/>
          <a:p>
            <a:r>
              <a:rPr lang="en-GB" sz="2800" b="0" i="0" dirty="0">
                <a:solidFill>
                  <a:srgbClr val="000000"/>
                </a:solidFill>
                <a:effectLst/>
              </a:rPr>
              <a:t>Real Dataset extract from the </a:t>
            </a:r>
            <a:r>
              <a:rPr lang="en-GB" sz="2800" b="0" i="0" dirty="0">
                <a:solidFill>
                  <a:srgbClr val="000000"/>
                </a:solidFill>
                <a:effectLst/>
                <a:hlinkClick r:id="rId3"/>
              </a:rPr>
              <a:t>Text Creation Partnership</a:t>
            </a:r>
            <a:endParaRPr lang="en-GB" sz="2800" b="0" i="0" dirty="0">
              <a:solidFill>
                <a:srgbClr val="000000"/>
              </a:solidFill>
              <a:effectLst/>
            </a:endParaRPr>
          </a:p>
          <a:p>
            <a:endParaRPr lang="en-GB" sz="2800" b="0" i="0" dirty="0">
              <a:solidFill>
                <a:srgbClr val="000000"/>
              </a:solidFill>
              <a:effectLst/>
            </a:endParaRPr>
          </a:p>
          <a:p>
            <a:r>
              <a:rPr lang="en-GB" sz="2800" dirty="0"/>
              <a:t> It is a time-series for the texts collected and encoded by the Text Creation Partnership</a:t>
            </a:r>
          </a:p>
          <a:p>
            <a:endParaRPr lang="en-GB" sz="2800" b="0" i="0" dirty="0">
              <a:solidFill>
                <a:srgbClr val="000000"/>
              </a:solidFill>
              <a:effectLst/>
            </a:endParaRPr>
          </a:p>
          <a:p>
            <a:r>
              <a:rPr lang="en-GB" sz="2800" dirty="0">
                <a:solidFill>
                  <a:srgbClr val="000000"/>
                </a:solidFill>
              </a:rPr>
              <a:t>The files we are going to work with are:</a:t>
            </a:r>
          </a:p>
          <a:p>
            <a:pPr marL="457200" indent="-457200">
              <a:buFont typeface="Arial" panose="020B0604020202020204" pitchFamily="34" charset="0"/>
              <a:buChar char="•"/>
            </a:pPr>
            <a:r>
              <a:rPr lang="en-GB" sz="2800" dirty="0" err="1">
                <a:solidFill>
                  <a:srgbClr val="000000"/>
                </a:solidFill>
              </a:rPr>
              <a:t>authors.csv</a:t>
            </a:r>
            <a:endParaRPr lang="en-GB" sz="2800" dirty="0">
              <a:solidFill>
                <a:srgbClr val="000000"/>
              </a:solidFill>
            </a:endParaRPr>
          </a:p>
          <a:p>
            <a:pPr marL="457200" indent="-457200">
              <a:buFont typeface="Arial" panose="020B0604020202020204" pitchFamily="34" charset="0"/>
              <a:buChar char="•"/>
            </a:pPr>
            <a:r>
              <a:rPr lang="en-GB" sz="2800" dirty="0" err="1">
                <a:solidFill>
                  <a:srgbClr val="000000"/>
                </a:solidFill>
              </a:rPr>
              <a:t>titles.csv</a:t>
            </a:r>
            <a:endParaRPr lang="en-GB" sz="2800" dirty="0">
              <a:solidFill>
                <a:srgbClr val="000000"/>
              </a:solidFill>
            </a:endParaRPr>
          </a:p>
          <a:p>
            <a:pPr marL="457200" indent="-457200">
              <a:buFont typeface="Arial" panose="020B0604020202020204" pitchFamily="34" charset="0"/>
              <a:buChar char="•"/>
            </a:pPr>
            <a:r>
              <a:rPr lang="en-GB" sz="2800" dirty="0" err="1">
                <a:solidFill>
                  <a:srgbClr val="000000"/>
                </a:solidFill>
              </a:rPr>
              <a:t>dates.csv</a:t>
            </a:r>
            <a:endParaRPr lang="en-GB" sz="2800" dirty="0">
              <a:solidFill>
                <a:srgbClr val="000000"/>
              </a:solidFill>
            </a:endParaRPr>
          </a:p>
          <a:p>
            <a:pPr marL="457200" indent="-457200">
              <a:buFont typeface="Arial" panose="020B0604020202020204" pitchFamily="34" charset="0"/>
              <a:buChar char="•"/>
            </a:pPr>
            <a:r>
              <a:rPr lang="en-GB" sz="2800" dirty="0" err="1">
                <a:solidFill>
                  <a:srgbClr val="000000"/>
                </a:solidFill>
              </a:rPr>
              <a:t>pages.csv</a:t>
            </a:r>
            <a:endParaRPr lang="en-GB" sz="2800" dirty="0">
              <a:solidFill>
                <a:srgbClr val="000000"/>
              </a:solidFill>
            </a:endParaRPr>
          </a:p>
          <a:p>
            <a:pPr marL="457200" indent="-457200">
              <a:buFont typeface="Arial" panose="020B0604020202020204" pitchFamily="34" charset="0"/>
              <a:buChar char="•"/>
            </a:pPr>
            <a:r>
              <a:rPr lang="en-GB" sz="2800" dirty="0" err="1">
                <a:solidFill>
                  <a:srgbClr val="000000"/>
                </a:solidFill>
              </a:rPr>
              <a:t>eebo.csv</a:t>
            </a:r>
            <a:endParaRPr lang="en-GB" sz="2800" dirty="0">
              <a:solidFill>
                <a:srgbClr val="000000"/>
              </a:solidFill>
            </a:endParaRPr>
          </a:p>
        </p:txBody>
      </p:sp>
      <p:pic>
        <p:nvPicPr>
          <p:cNvPr id="1026" name="Picture 2" descr="Image result for old 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3408" y="3601730"/>
            <a:ext cx="4485409" cy="307333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a:spLocks noChangeArrowheads="1"/>
          </p:cNvSpPr>
          <p:nvPr/>
        </p:nvSpPr>
        <p:spPr bwMode="auto">
          <a:xfrm>
            <a:off x="0" y="-176959"/>
            <a:ext cx="184731" cy="353919"/>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3349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291" y="1077480"/>
            <a:ext cx="4398818" cy="709757"/>
          </a:xfrm>
        </p:spPr>
        <p:txBody>
          <a:bodyPr>
            <a:normAutofit fontScale="92500"/>
          </a:bodyPr>
          <a:lstStyle/>
          <a:p>
            <a:pPr marL="0" indent="0">
              <a:buNone/>
            </a:pPr>
            <a:r>
              <a:rPr lang="en-GB" b="1" dirty="0"/>
              <a:t>Join on (where) VS Join using</a:t>
            </a:r>
          </a:p>
        </p:txBody>
      </p:sp>
      <p:sp>
        <p:nvSpPr>
          <p:cNvPr id="4" name="TextBox 3"/>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4. Joins and Aliases</a:t>
            </a:r>
          </a:p>
        </p:txBody>
      </p:sp>
      <p:pic>
        <p:nvPicPr>
          <p:cNvPr id="5" name="Picture 4"/>
          <p:cNvPicPr>
            <a:picLocks noChangeAspect="1"/>
          </p:cNvPicPr>
          <p:nvPr/>
        </p:nvPicPr>
        <p:blipFill>
          <a:blip r:embed="rId3"/>
          <a:stretch>
            <a:fillRect/>
          </a:stretch>
        </p:blipFill>
        <p:spPr>
          <a:xfrm>
            <a:off x="100878" y="1780777"/>
            <a:ext cx="6564614" cy="34428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a:srcRect r="8965"/>
          <a:stretch/>
        </p:blipFill>
        <p:spPr>
          <a:xfrm>
            <a:off x="7219084" y="1795103"/>
            <a:ext cx="4864736" cy="34428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Left-Right Arrow 6"/>
          <p:cNvSpPr/>
          <p:nvPr/>
        </p:nvSpPr>
        <p:spPr>
          <a:xfrm>
            <a:off x="6334212" y="3274214"/>
            <a:ext cx="1216152" cy="484632"/>
          </a:xfrm>
          <a:prstGeom prst="lef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1"/>
          <p:cNvSpPr>
            <a:spLocks noChangeArrowheads="1"/>
          </p:cNvSpPr>
          <p:nvPr/>
        </p:nvSpPr>
        <p:spPr bwMode="auto">
          <a:xfrm>
            <a:off x="100878" y="5511430"/>
            <a:ext cx="12091122" cy="830997"/>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mn-lt"/>
                <a:ea typeface="Helvetica Neue"/>
              </a:rPr>
              <a:t>We often won’t want all of the fields from both tables, so anywhere we would have used a field name in a non-join query, we can use </a:t>
            </a:r>
            <a:r>
              <a:rPr kumimoji="0" lang="en-US" altLang="en-US" sz="2400" b="0" i="0" u="none" strike="noStrike" cap="none" normalizeH="0" baseline="0" dirty="0" err="1">
                <a:ln>
                  <a:noFill/>
                </a:ln>
                <a:effectLst/>
                <a:latin typeface="+mn-lt"/>
                <a:ea typeface="Menlo"/>
              </a:rPr>
              <a:t>table.colname</a:t>
            </a:r>
            <a:r>
              <a:rPr kumimoji="0" lang="en-US" altLang="en-US" sz="2400" b="0" i="0" u="none" strike="noStrike" cap="none" normalizeH="0" baseline="0" dirty="0">
                <a:ln>
                  <a:noFill/>
                </a:ln>
                <a:effectLst/>
                <a:latin typeface="+mn-lt"/>
                <a:ea typeface="Helvetica Neue"/>
              </a:rPr>
              <a:t>.</a:t>
            </a:r>
            <a:r>
              <a:rPr kumimoji="0" lang="en-US" altLang="en-US" sz="2400" b="0" i="0" u="none" strike="noStrike" cap="none" normalizeH="0" baseline="0" dirty="0">
                <a:ln>
                  <a:noFill/>
                </a:ln>
                <a:effectLst/>
                <a:latin typeface="+mn-lt"/>
              </a:rPr>
              <a:t> </a:t>
            </a:r>
          </a:p>
        </p:txBody>
      </p:sp>
    </p:spTree>
    <p:extLst>
      <p:ext uri="{BB962C8B-B14F-4D97-AF65-F5344CB8AC3E}">
        <p14:creationId xmlns:p14="http://schemas.microsoft.com/office/powerpoint/2010/main" val="2850476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8264" y="1077480"/>
            <a:ext cx="10515600" cy="1831975"/>
          </a:xfrm>
        </p:spPr>
        <p:txBody>
          <a:bodyPr/>
          <a:lstStyle/>
          <a:p>
            <a:pPr marL="0" indent="0">
              <a:buNone/>
            </a:pPr>
            <a:r>
              <a:rPr lang="en-GB" b="1" dirty="0"/>
              <a:t>Challenge 1</a:t>
            </a:r>
          </a:p>
          <a:p>
            <a:pPr marL="0" indent="0">
              <a:buNone/>
            </a:pPr>
            <a:r>
              <a:rPr lang="en-GB" dirty="0"/>
              <a:t>Write a query that returns the places and authors of every TCP ID captured in the catalogue</a:t>
            </a:r>
          </a:p>
        </p:txBody>
      </p:sp>
      <p:sp>
        <p:nvSpPr>
          <p:cNvPr id="4" name="TextBox 3"/>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4. Joins and Aliases</a:t>
            </a:r>
          </a:p>
        </p:txBody>
      </p:sp>
      <p:pic>
        <p:nvPicPr>
          <p:cNvPr id="5" name="Picture 8"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8188" y="3813462"/>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33847" y="3813462"/>
            <a:ext cx="7412615" cy="2369880"/>
          </a:xfrm>
          <a:prstGeom prst="rect">
            <a:avLst/>
          </a:prstGeom>
        </p:spPr>
        <p:txBody>
          <a:bodyPr wrap="square">
            <a:spAutoFit/>
          </a:bodyPr>
          <a:lstStyle/>
          <a:p>
            <a:r>
              <a:rPr lang="en-GB" sz="2800" b="1" dirty="0"/>
              <a:t>Solution</a:t>
            </a:r>
          </a:p>
          <a:p>
            <a:endParaRPr lang="en-GB" sz="2400" dirty="0"/>
          </a:p>
          <a:p>
            <a:r>
              <a:rPr lang="en-GB" sz="2400" dirty="0"/>
              <a:t>﻿﻿SELECT </a:t>
            </a:r>
            <a:r>
              <a:rPr lang="en-GB" sz="2400" dirty="0" err="1"/>
              <a:t>places.place</a:t>
            </a:r>
            <a:r>
              <a:rPr lang="en-GB" sz="2400" dirty="0"/>
              <a:t>, </a:t>
            </a:r>
            <a:r>
              <a:rPr lang="en-GB" sz="2400" dirty="0" err="1"/>
              <a:t>authors.Author</a:t>
            </a:r>
            <a:endParaRPr lang="en-GB" sz="2400" dirty="0"/>
          </a:p>
          <a:p>
            <a:r>
              <a:rPr lang="en-GB" sz="2400" dirty="0"/>
              <a:t>FROM places</a:t>
            </a:r>
          </a:p>
          <a:p>
            <a:r>
              <a:rPr lang="en-GB" sz="2400" dirty="0"/>
              <a:t>JOIN authors ON</a:t>
            </a:r>
          </a:p>
          <a:p>
            <a:r>
              <a:rPr lang="en-GB" sz="2400" dirty="0" err="1"/>
              <a:t>places.TCP</a:t>
            </a:r>
            <a:r>
              <a:rPr lang="en-GB" sz="2400" dirty="0"/>
              <a:t> = </a:t>
            </a:r>
            <a:r>
              <a:rPr lang="en-GB" sz="2400" dirty="0" err="1"/>
              <a:t>authors.TCP</a:t>
            </a:r>
            <a:endParaRPr lang="en-GB" sz="2400" dirty="0"/>
          </a:p>
        </p:txBody>
      </p:sp>
    </p:spTree>
    <p:extLst>
      <p:ext uri="{BB962C8B-B14F-4D97-AF65-F5344CB8AC3E}">
        <p14:creationId xmlns:p14="http://schemas.microsoft.com/office/powerpoint/2010/main" val="26271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4. Joins and Aliases</a:t>
            </a:r>
          </a:p>
        </p:txBody>
      </p:sp>
      <p:pic>
        <p:nvPicPr>
          <p:cNvPr id="1741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355" y="1205346"/>
            <a:ext cx="6501290" cy="5114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053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5864" y="848880"/>
            <a:ext cx="10515600" cy="1831975"/>
          </a:xfrm>
        </p:spPr>
        <p:txBody>
          <a:bodyPr>
            <a:normAutofit fontScale="85000" lnSpcReduction="20000"/>
          </a:bodyPr>
          <a:lstStyle/>
          <a:p>
            <a:pPr marL="0" indent="0">
              <a:buNone/>
            </a:pPr>
            <a:r>
              <a:rPr lang="en-GB" b="1" dirty="0"/>
              <a:t>Challenge 2</a:t>
            </a:r>
          </a:p>
          <a:p>
            <a:r>
              <a:rPr lang="en-GB" dirty="0"/>
              <a:t>Re-write the original query to keep all the entries present in the Catalogue table </a:t>
            </a:r>
          </a:p>
          <a:p>
            <a:r>
              <a:rPr lang="en-GB" dirty="0"/>
              <a:t>Count the number of records in the catalogue table that have a NULL value in the EEBO column</a:t>
            </a:r>
          </a:p>
          <a:p>
            <a:pPr marL="0" indent="0">
              <a:buNone/>
            </a:pPr>
            <a:r>
              <a:rPr lang="en-GB" dirty="0"/>
              <a:t> </a:t>
            </a:r>
          </a:p>
        </p:txBody>
      </p:sp>
      <p:sp>
        <p:nvSpPr>
          <p:cNvPr id="4" name="TextBox 3"/>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4. Joins and Aliases</a:t>
            </a:r>
          </a:p>
        </p:txBody>
      </p:sp>
      <p:pic>
        <p:nvPicPr>
          <p:cNvPr id="5"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3569" y="3532909"/>
            <a:ext cx="3843030" cy="29373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3128" y="2784769"/>
            <a:ext cx="3813464" cy="3477875"/>
          </a:xfrm>
          <a:prstGeom prst="rect">
            <a:avLst/>
          </a:prstGeom>
        </p:spPr>
        <p:txBody>
          <a:bodyPr wrap="square">
            <a:spAutoFit/>
          </a:bodyPr>
          <a:lstStyle/>
          <a:p>
            <a:r>
              <a:rPr lang="en-GB" sz="2800" b="1" dirty="0"/>
              <a:t>Solution</a:t>
            </a:r>
          </a:p>
          <a:p>
            <a:endParaRPr lang="en-GB" sz="2400" dirty="0"/>
          </a:p>
          <a:p>
            <a:r>
              <a:rPr lang="en-GB" sz="2400" dirty="0"/>
              <a:t>SELECT </a:t>
            </a:r>
            <a:r>
              <a:rPr lang="en-GB" sz="2400" dirty="0" err="1"/>
              <a:t>authors.author</a:t>
            </a:r>
            <a:r>
              <a:rPr lang="en-GB" sz="2400" dirty="0"/>
              <a:t>, </a:t>
            </a:r>
            <a:r>
              <a:rPr lang="en-GB" sz="2400" dirty="0" err="1"/>
              <a:t>catalogue.terms</a:t>
            </a:r>
            <a:r>
              <a:rPr lang="en-GB" sz="2400" dirty="0"/>
              <a:t>, </a:t>
            </a:r>
            <a:r>
              <a:rPr lang="en-GB" sz="2400" dirty="0" err="1"/>
              <a:t>catalogue.pages</a:t>
            </a:r>
            <a:endParaRPr lang="en-GB" sz="2400" dirty="0"/>
          </a:p>
          <a:p>
            <a:r>
              <a:rPr lang="en-GB" sz="2400" dirty="0"/>
              <a:t>FROM catalogue</a:t>
            </a:r>
          </a:p>
          <a:p>
            <a:r>
              <a:rPr lang="en-GB" sz="2400" dirty="0"/>
              <a:t>LEFT JOIN authors </a:t>
            </a:r>
          </a:p>
          <a:p>
            <a:r>
              <a:rPr lang="en-GB" sz="2400" dirty="0"/>
              <a:t>ON </a:t>
            </a:r>
            <a:r>
              <a:rPr lang="en-GB" sz="2400" dirty="0" err="1"/>
              <a:t>catalogue.eebo</a:t>
            </a:r>
            <a:r>
              <a:rPr lang="en-GB" sz="2400" dirty="0"/>
              <a:t> = </a:t>
            </a:r>
            <a:r>
              <a:rPr lang="en-GB" sz="2400" dirty="0" err="1"/>
              <a:t>authors.eebo</a:t>
            </a:r>
            <a:endParaRPr lang="en-GB" sz="2400" dirty="0"/>
          </a:p>
        </p:txBody>
      </p:sp>
      <p:sp>
        <p:nvSpPr>
          <p:cNvPr id="8" name="Rectangle 7"/>
          <p:cNvSpPr/>
          <p:nvPr/>
        </p:nvSpPr>
        <p:spPr>
          <a:xfrm>
            <a:off x="3139352" y="3605651"/>
            <a:ext cx="4322618" cy="2677656"/>
          </a:xfrm>
          <a:prstGeom prst="rect">
            <a:avLst/>
          </a:prstGeom>
        </p:spPr>
        <p:txBody>
          <a:bodyPr wrap="square">
            <a:spAutoFit/>
          </a:bodyPr>
          <a:lstStyle/>
          <a:p>
            <a:r>
              <a:rPr lang="en-GB" sz="2400" dirty="0"/>
              <a:t>SELECT </a:t>
            </a:r>
            <a:r>
              <a:rPr lang="en-GB" sz="2400" dirty="0" err="1"/>
              <a:t>authors.author</a:t>
            </a:r>
            <a:r>
              <a:rPr lang="en-GB" sz="2400" dirty="0"/>
              <a:t>, </a:t>
            </a:r>
            <a:r>
              <a:rPr lang="en-GB" sz="2400" dirty="0" err="1"/>
              <a:t>catalogue.terms</a:t>
            </a:r>
            <a:r>
              <a:rPr lang="en-GB" sz="2400" dirty="0"/>
              <a:t>, </a:t>
            </a:r>
            <a:r>
              <a:rPr lang="en-GB" sz="2400" dirty="0" err="1"/>
              <a:t>catalogue.pages</a:t>
            </a:r>
            <a:endParaRPr lang="en-GB" sz="2400" dirty="0"/>
          </a:p>
          <a:p>
            <a:r>
              <a:rPr lang="en-GB" sz="2400" dirty="0"/>
              <a:t>FROM catalogue</a:t>
            </a:r>
          </a:p>
          <a:p>
            <a:r>
              <a:rPr lang="en-GB" sz="2400" dirty="0"/>
              <a:t>LEFT JOIN authors </a:t>
            </a:r>
          </a:p>
          <a:p>
            <a:r>
              <a:rPr lang="en-GB" sz="2400" dirty="0"/>
              <a:t>ON </a:t>
            </a:r>
            <a:r>
              <a:rPr lang="en-GB" sz="2400" dirty="0" err="1"/>
              <a:t>catalogue.eebo</a:t>
            </a:r>
            <a:r>
              <a:rPr lang="en-GB" sz="2400" dirty="0"/>
              <a:t> = </a:t>
            </a:r>
            <a:r>
              <a:rPr lang="en-GB" sz="2400" dirty="0" err="1"/>
              <a:t>authors.eebo</a:t>
            </a:r>
            <a:endParaRPr lang="en-GB" sz="2400" dirty="0"/>
          </a:p>
          <a:p>
            <a:r>
              <a:rPr lang="en-GB" sz="2400" dirty="0"/>
              <a:t>WHERE </a:t>
            </a:r>
            <a:r>
              <a:rPr lang="en-GB" sz="2400" dirty="0" err="1"/>
              <a:t>catalogue.eebo</a:t>
            </a:r>
            <a:r>
              <a:rPr lang="en-GB" sz="2400" dirty="0"/>
              <a:t> IS NULL</a:t>
            </a:r>
          </a:p>
        </p:txBody>
      </p:sp>
    </p:spTree>
    <p:extLst>
      <p:ext uri="{BB962C8B-B14F-4D97-AF65-F5344CB8AC3E}">
        <p14:creationId xmlns:p14="http://schemas.microsoft.com/office/powerpoint/2010/main" val="25345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8263" y="1029494"/>
            <a:ext cx="10515600" cy="4351338"/>
          </a:xfrm>
        </p:spPr>
        <p:txBody>
          <a:bodyPr/>
          <a:lstStyle/>
          <a:p>
            <a:pPr marL="0" indent="0">
              <a:buNone/>
            </a:pPr>
            <a:r>
              <a:rPr lang="en-GB" b="1" dirty="0"/>
              <a:t>Combining joins with sorting and aggregation</a:t>
            </a:r>
          </a:p>
          <a:p>
            <a:pPr marL="0" indent="0">
              <a:buNone/>
            </a:pPr>
            <a:endParaRPr lang="en-GB" b="1" dirty="0"/>
          </a:p>
          <a:p>
            <a:pPr marL="0" indent="0">
              <a:buNone/>
            </a:pPr>
            <a:r>
              <a:rPr lang="en-GB" dirty="0"/>
              <a:t>Joins can be combined with sorting, filtering, and aggregation. So, if we wanted average mass of the individuals on each different type of treatment</a:t>
            </a:r>
            <a:endParaRPr lang="en-GB" b="1" dirty="0"/>
          </a:p>
          <a:p>
            <a:pPr marL="0" indent="0">
              <a:buNone/>
            </a:pPr>
            <a:endParaRPr lang="en-GB" dirty="0"/>
          </a:p>
        </p:txBody>
      </p:sp>
      <p:sp>
        <p:nvSpPr>
          <p:cNvPr id="4" name="TextBox 3"/>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4. Joins and Aliases</a:t>
            </a:r>
          </a:p>
        </p:txBody>
      </p:sp>
      <p:pic>
        <p:nvPicPr>
          <p:cNvPr id="19460"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9707" y="3205163"/>
            <a:ext cx="3399828" cy="3513156"/>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rot="5400000">
            <a:off x="4200731" y="3261101"/>
            <a:ext cx="596507" cy="484632"/>
          </a:xfrm>
          <a:prstGeom prst="rightArrow">
            <a:avLst/>
          </a:prstGeom>
          <a:solidFill>
            <a:schemeClr val="accent6">
              <a:lumMod val="60000"/>
              <a:lumOff val="40000"/>
              <a:alpha val="69804"/>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5"/>
          <p:cNvSpPr>
            <a:spLocks noChangeArrowheads="1"/>
          </p:cNvSpPr>
          <p:nvPr/>
        </p:nvSpPr>
        <p:spPr bwMode="auto">
          <a:xfrm>
            <a:off x="2117595" y="4125997"/>
            <a:ext cx="5758713" cy="1923579"/>
          </a:xfrm>
          <a:prstGeom prst="rect">
            <a:avLst/>
          </a:prstGeom>
          <a:solidFill>
            <a:schemeClr val="accent6">
              <a:lumMod val="20000"/>
              <a:lumOff val="80000"/>
            </a:schemeClr>
          </a:solidFill>
          <a:ln>
            <a:noFill/>
          </a:ln>
          <a:effectLst/>
        </p:spPr>
        <p:txBody>
          <a:bodyPr vert="horz" wrap="square" lIns="0" tIns="0" rIns="0" bIns="76176" numCol="1" anchor="ctr" anchorCtr="0" compatLnSpc="1">
            <a:prstTxWarp prst="textNoShape">
              <a:avLst/>
            </a:prstTxWarp>
            <a:spAutoFit/>
          </a:bodyPr>
          <a:lstStyle/>
          <a:p>
            <a:pPr lvl="0" eaLnBrk="0" fontAlgn="base" hangingPunct="0">
              <a:spcBef>
                <a:spcPct val="0"/>
              </a:spcBef>
              <a:spcAft>
                <a:spcPct val="0"/>
              </a:spcAft>
            </a:pPr>
            <a:r>
              <a:rPr lang="en-GB" sz="2400" dirty="0"/>
              <a:t>SELECT </a:t>
            </a:r>
            <a:r>
              <a:rPr lang="en-GB" sz="2400" dirty="0" err="1"/>
              <a:t>authors.author</a:t>
            </a:r>
            <a:r>
              <a:rPr lang="en-GB" sz="2400" dirty="0"/>
              <a:t>, AVG(</a:t>
            </a:r>
            <a:r>
              <a:rPr lang="en-GB" sz="2400" dirty="0" err="1"/>
              <a:t>eebo.PageCount</a:t>
            </a:r>
            <a:r>
              <a:rPr lang="en-GB" sz="2400" dirty="0"/>
              <a:t>)</a:t>
            </a:r>
          </a:p>
          <a:p>
            <a:pPr lvl="0" eaLnBrk="0" fontAlgn="base" hangingPunct="0">
              <a:spcBef>
                <a:spcPct val="0"/>
              </a:spcBef>
              <a:spcAft>
                <a:spcPct val="0"/>
              </a:spcAft>
            </a:pPr>
            <a:r>
              <a:rPr lang="en-GB" sz="2400" dirty="0"/>
              <a:t>FROM </a:t>
            </a:r>
            <a:r>
              <a:rPr lang="en-GB" sz="2400" dirty="0" err="1"/>
              <a:t>eebo</a:t>
            </a:r>
            <a:r>
              <a:rPr lang="en-GB" sz="2400" dirty="0"/>
              <a:t> </a:t>
            </a:r>
          </a:p>
          <a:p>
            <a:pPr lvl="0" eaLnBrk="0" fontAlgn="base" hangingPunct="0">
              <a:spcBef>
                <a:spcPct val="0"/>
              </a:spcBef>
              <a:spcAft>
                <a:spcPct val="0"/>
              </a:spcAft>
            </a:pPr>
            <a:r>
              <a:rPr lang="en-GB" sz="2400" dirty="0"/>
              <a:t>JOIN authors </a:t>
            </a:r>
          </a:p>
          <a:p>
            <a:pPr lvl="0" eaLnBrk="0" fontAlgn="base" hangingPunct="0">
              <a:spcBef>
                <a:spcPct val="0"/>
              </a:spcBef>
              <a:spcAft>
                <a:spcPct val="0"/>
              </a:spcAft>
            </a:pPr>
            <a:r>
              <a:rPr lang="en-GB" sz="2400" dirty="0"/>
              <a:t>ON </a:t>
            </a:r>
            <a:r>
              <a:rPr lang="en-GB" sz="2400" dirty="0" err="1"/>
              <a:t>authors.TCP</a:t>
            </a:r>
            <a:r>
              <a:rPr lang="en-GB" sz="2400" dirty="0"/>
              <a:t> = </a:t>
            </a:r>
            <a:r>
              <a:rPr lang="en-GB" sz="2400" dirty="0" err="1"/>
              <a:t>eebo.TCP</a:t>
            </a:r>
            <a:r>
              <a:rPr lang="en-GB" sz="2400" dirty="0"/>
              <a:t> </a:t>
            </a:r>
          </a:p>
          <a:p>
            <a:pPr lvl="0" eaLnBrk="0" fontAlgn="base" hangingPunct="0">
              <a:spcBef>
                <a:spcPct val="0"/>
              </a:spcBef>
              <a:spcAft>
                <a:spcPct val="0"/>
              </a:spcAft>
            </a:pPr>
            <a:r>
              <a:rPr lang="en-GB" sz="2400" dirty="0"/>
              <a:t>GROUP BY </a:t>
            </a:r>
            <a:r>
              <a:rPr lang="en-GB" sz="2400" dirty="0" err="1"/>
              <a:t>eebo.PageCount</a:t>
            </a:r>
            <a:r>
              <a:rPr lang="en-GB" sz="2400" dirty="0"/>
              <a:t>;</a:t>
            </a:r>
            <a:endParaRPr kumimoji="0" lang="en-US" altLang="en-US" sz="2400" b="0" i="0" u="none" strike="noStrike" cap="none" normalizeH="0" baseline="0" dirty="0">
              <a:ln>
                <a:noFill/>
              </a:ln>
              <a:effectLst/>
            </a:endParaRPr>
          </a:p>
        </p:txBody>
      </p:sp>
    </p:spTree>
    <p:extLst>
      <p:ext uri="{BB962C8B-B14F-4D97-AF65-F5344CB8AC3E}">
        <p14:creationId xmlns:p14="http://schemas.microsoft.com/office/powerpoint/2010/main" val="233158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96926"/>
            <a:ext cx="8139545" cy="1831975"/>
          </a:xfrm>
        </p:spPr>
        <p:txBody>
          <a:bodyPr>
            <a:normAutofit fontScale="92500" lnSpcReduction="20000"/>
          </a:bodyPr>
          <a:lstStyle/>
          <a:p>
            <a:pPr marL="0" indent="0">
              <a:buNone/>
            </a:pPr>
            <a:r>
              <a:rPr lang="en-GB" b="1" dirty="0"/>
              <a:t>Challenge 3</a:t>
            </a:r>
          </a:p>
          <a:p>
            <a:r>
              <a:rPr lang="en-GB" dirty="0"/>
              <a:t>Write a query that returns the number of authors who have published in each year, in descending order</a:t>
            </a:r>
          </a:p>
          <a:p>
            <a:r>
              <a:rPr lang="en-GB" dirty="0"/>
              <a:t>Write a query that finds the average pages of each year of publication</a:t>
            </a:r>
          </a:p>
        </p:txBody>
      </p:sp>
      <p:sp>
        <p:nvSpPr>
          <p:cNvPr id="4" name="TextBox 3"/>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4. Joins and Aliases</a:t>
            </a:r>
          </a:p>
        </p:txBody>
      </p:sp>
      <p:pic>
        <p:nvPicPr>
          <p:cNvPr id="5"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7406" y="796926"/>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08265" y="3075707"/>
            <a:ext cx="5791200" cy="3477875"/>
          </a:xfrm>
          <a:prstGeom prst="rect">
            <a:avLst/>
          </a:prstGeom>
        </p:spPr>
        <p:txBody>
          <a:bodyPr wrap="square">
            <a:spAutoFit/>
          </a:bodyPr>
          <a:lstStyle/>
          <a:p>
            <a:r>
              <a:rPr lang="en-GB" sz="2800" b="1" dirty="0"/>
              <a:t>Solution</a:t>
            </a:r>
          </a:p>
          <a:p>
            <a:endParaRPr lang="en-GB" sz="2400" dirty="0"/>
          </a:p>
          <a:p>
            <a:r>
              <a:rPr lang="en-GB" sz="2400" dirty="0"/>
              <a:t>﻿SELECT COUNT(</a:t>
            </a:r>
            <a:r>
              <a:rPr lang="en-GB" sz="2400" dirty="0" err="1"/>
              <a:t>authors.author</a:t>
            </a:r>
            <a:r>
              <a:rPr lang="en-GB" sz="2400" dirty="0"/>
              <a:t>), </a:t>
            </a:r>
            <a:r>
              <a:rPr lang="en-GB" sz="2400" dirty="0" err="1"/>
              <a:t>eebo.title</a:t>
            </a:r>
            <a:r>
              <a:rPr lang="en-GB" sz="2400" dirty="0"/>
              <a:t>, </a:t>
            </a:r>
            <a:r>
              <a:rPr lang="en-GB" sz="2400" dirty="0" err="1"/>
              <a:t>eebo.date</a:t>
            </a:r>
            <a:endParaRPr lang="en-GB" sz="2400" dirty="0"/>
          </a:p>
          <a:p>
            <a:r>
              <a:rPr lang="en-GB" sz="2400" dirty="0"/>
              <a:t>FROM </a:t>
            </a:r>
            <a:r>
              <a:rPr lang="en-GB" sz="2400" dirty="0" err="1"/>
              <a:t>eebo</a:t>
            </a:r>
            <a:endParaRPr lang="en-GB" sz="2400" dirty="0"/>
          </a:p>
          <a:p>
            <a:r>
              <a:rPr lang="en-GB" sz="2400" dirty="0"/>
              <a:t>JOIN authors</a:t>
            </a:r>
          </a:p>
          <a:p>
            <a:r>
              <a:rPr lang="en-GB" sz="2400" dirty="0"/>
              <a:t>ON </a:t>
            </a:r>
            <a:r>
              <a:rPr lang="en-GB" sz="2400" dirty="0" err="1"/>
              <a:t>authors.TCP</a:t>
            </a:r>
            <a:r>
              <a:rPr lang="en-GB" sz="2400" dirty="0"/>
              <a:t> = </a:t>
            </a:r>
            <a:r>
              <a:rPr lang="en-GB" sz="2400" dirty="0" err="1"/>
              <a:t>eebo.TCP</a:t>
            </a:r>
            <a:endParaRPr lang="en-GB" sz="2400" dirty="0"/>
          </a:p>
          <a:p>
            <a:r>
              <a:rPr lang="en-GB" sz="2400" dirty="0"/>
              <a:t>GROUP BY </a:t>
            </a:r>
            <a:r>
              <a:rPr lang="en-GB" sz="2400" dirty="0" err="1"/>
              <a:t>eebo.date</a:t>
            </a:r>
            <a:endParaRPr lang="en-GB" sz="2400" dirty="0"/>
          </a:p>
          <a:p>
            <a:r>
              <a:rPr lang="en-GB" sz="2400" dirty="0"/>
              <a:t>ORDER BY  </a:t>
            </a:r>
            <a:r>
              <a:rPr lang="en-GB" sz="2400" dirty="0" err="1"/>
              <a:t>eebo.date</a:t>
            </a:r>
            <a:r>
              <a:rPr lang="en-GB" sz="2400" dirty="0"/>
              <a:t> DESC;</a:t>
            </a:r>
          </a:p>
        </p:txBody>
      </p:sp>
      <p:sp>
        <p:nvSpPr>
          <p:cNvPr id="2" name="Rectangle 1"/>
          <p:cNvSpPr/>
          <p:nvPr/>
        </p:nvSpPr>
        <p:spPr>
          <a:xfrm>
            <a:off x="5874328" y="3893414"/>
            <a:ext cx="6096000" cy="2677656"/>
          </a:xfrm>
          <a:prstGeom prst="rect">
            <a:avLst/>
          </a:prstGeom>
        </p:spPr>
        <p:txBody>
          <a:bodyPr>
            <a:spAutoFit/>
          </a:bodyPr>
          <a:lstStyle/>
          <a:p>
            <a:r>
              <a:rPr lang="en-GB" sz="2400" dirty="0"/>
              <a:t>﻿﻿SELECT AVG(</a:t>
            </a:r>
            <a:r>
              <a:rPr lang="en-GB" sz="2400" dirty="0" err="1"/>
              <a:t>pages.PageCount</a:t>
            </a:r>
            <a:r>
              <a:rPr lang="en-GB" sz="2400" dirty="0"/>
              <a:t>) as average, </a:t>
            </a:r>
            <a:r>
              <a:rPr lang="en-GB" sz="2400" dirty="0" err="1"/>
              <a:t>dates.date</a:t>
            </a:r>
            <a:endParaRPr lang="en-GB" sz="2400" dirty="0"/>
          </a:p>
          <a:p>
            <a:r>
              <a:rPr lang="en-GB" sz="2400" dirty="0"/>
              <a:t>FROM dates</a:t>
            </a:r>
          </a:p>
          <a:p>
            <a:r>
              <a:rPr lang="en-GB" sz="2400" dirty="0"/>
              <a:t>JOIN pages</a:t>
            </a:r>
          </a:p>
          <a:p>
            <a:r>
              <a:rPr lang="en-GB" sz="2400" dirty="0"/>
              <a:t>ON </a:t>
            </a:r>
            <a:r>
              <a:rPr lang="en-GB" sz="2400" dirty="0" err="1"/>
              <a:t>pages.TCP</a:t>
            </a:r>
            <a:r>
              <a:rPr lang="en-GB" sz="2400" dirty="0"/>
              <a:t> = </a:t>
            </a:r>
            <a:r>
              <a:rPr lang="en-GB" sz="2400" dirty="0" err="1"/>
              <a:t>dates.TCP</a:t>
            </a:r>
            <a:endParaRPr lang="en-GB" sz="2400" dirty="0"/>
          </a:p>
          <a:p>
            <a:r>
              <a:rPr lang="en-GB" sz="2400" dirty="0"/>
              <a:t>GROUP BY </a:t>
            </a:r>
            <a:r>
              <a:rPr lang="en-GB" sz="2400" dirty="0" err="1"/>
              <a:t>dates.date</a:t>
            </a:r>
            <a:endParaRPr lang="en-GB" sz="2400" dirty="0"/>
          </a:p>
          <a:p>
            <a:r>
              <a:rPr lang="en-GB" sz="2400" dirty="0"/>
              <a:t>ORDER BY average DESC;</a:t>
            </a:r>
          </a:p>
        </p:txBody>
      </p:sp>
    </p:spTree>
    <p:extLst>
      <p:ext uri="{BB962C8B-B14F-4D97-AF65-F5344CB8AC3E}">
        <p14:creationId xmlns:p14="http://schemas.microsoft.com/office/powerpoint/2010/main" val="298472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895275"/>
            <a:ext cx="12192000" cy="4351338"/>
          </a:xfrm>
        </p:spPr>
        <p:txBody>
          <a:bodyPr/>
          <a:lstStyle/>
          <a:p>
            <a:pPr marL="0" indent="0">
              <a:buNone/>
            </a:pPr>
            <a:r>
              <a:rPr lang="en-GB" b="1" dirty="0"/>
              <a:t>Functions</a:t>
            </a:r>
          </a:p>
          <a:p>
            <a:pPr marL="0" indent="0">
              <a:buNone/>
            </a:pPr>
            <a:endParaRPr lang="en-GB" b="1" dirty="0"/>
          </a:p>
          <a:p>
            <a:pPr marL="0" lvl="0" indent="0" eaLnBrk="0" fontAlgn="base" hangingPunct="0">
              <a:lnSpc>
                <a:spcPct val="100000"/>
              </a:lnSpc>
              <a:spcBef>
                <a:spcPct val="0"/>
              </a:spcBef>
              <a:spcAft>
                <a:spcPct val="0"/>
              </a:spcAft>
              <a:buNone/>
            </a:pPr>
            <a:r>
              <a:rPr lang="en-GB" altLang="en-US" sz="2400" dirty="0">
                <a:ea typeface="Times New Roman" panose="02020603050405020304" pitchFamily="18" charset="0"/>
              </a:rPr>
              <a:t>SQL includes numerous functions for manipulating data. You’ve already seen some of these being used for aggregation (</a:t>
            </a:r>
            <a:r>
              <a:rPr lang="en-GB" altLang="en-US" sz="2400" b="1" dirty="0">
                <a:ea typeface="Times New Roman" panose="02020603050405020304" pitchFamily="18" charset="0"/>
                <a:cs typeface="Consolas" panose="020B0609020204030204" pitchFamily="49" charset="0"/>
              </a:rPr>
              <a:t>SUM</a:t>
            </a:r>
            <a:r>
              <a:rPr lang="en-GB" altLang="en-US" sz="2400" b="1" dirty="0">
                <a:ea typeface="Times New Roman" panose="02020603050405020304" pitchFamily="18" charset="0"/>
              </a:rPr>
              <a:t> and </a:t>
            </a:r>
            <a:r>
              <a:rPr lang="en-GB" altLang="en-US" sz="2400" b="1" dirty="0">
                <a:ea typeface="Times New Roman" panose="02020603050405020304" pitchFamily="18" charset="0"/>
                <a:cs typeface="Consolas" panose="020B0609020204030204" pitchFamily="49" charset="0"/>
              </a:rPr>
              <a:t>COUNT</a:t>
            </a:r>
            <a:r>
              <a:rPr lang="en-GB" altLang="en-US" sz="2400" dirty="0">
                <a:ea typeface="Times New Roman" panose="02020603050405020304" pitchFamily="18" charset="0"/>
              </a:rPr>
              <a:t>) but there are functions that operate on individual values as well. Probably the most important of these are </a:t>
            </a:r>
            <a:r>
              <a:rPr lang="en-GB" altLang="en-US" sz="2400" b="1" dirty="0">
                <a:ea typeface="Times New Roman" panose="02020603050405020304" pitchFamily="18" charset="0"/>
                <a:cs typeface="Consolas" panose="020B0609020204030204" pitchFamily="49" charset="0"/>
              </a:rPr>
              <a:t>IFNULL</a:t>
            </a:r>
            <a:r>
              <a:rPr lang="en-GB" altLang="en-US" sz="2400" b="1" dirty="0">
                <a:ea typeface="Times New Roman" panose="02020603050405020304" pitchFamily="18" charset="0"/>
              </a:rPr>
              <a:t> and </a:t>
            </a:r>
            <a:r>
              <a:rPr lang="en-GB" altLang="en-US" sz="2400" b="1" dirty="0">
                <a:ea typeface="Times New Roman" panose="02020603050405020304" pitchFamily="18" charset="0"/>
                <a:cs typeface="Consolas" panose="020B0609020204030204" pitchFamily="49" charset="0"/>
              </a:rPr>
              <a:t>NULLIF</a:t>
            </a:r>
            <a:r>
              <a:rPr lang="en-GB" altLang="en-US" sz="2400" dirty="0">
                <a:ea typeface="Times New Roman" panose="02020603050405020304" pitchFamily="18" charset="0"/>
              </a:rPr>
              <a:t>. </a:t>
            </a:r>
            <a:r>
              <a:rPr lang="en-GB" altLang="en-US" sz="2400" b="1" dirty="0">
                <a:ea typeface="Times New Roman" panose="02020603050405020304" pitchFamily="18" charset="0"/>
                <a:cs typeface="Consolas" panose="020B0609020204030204" pitchFamily="49" charset="0"/>
              </a:rPr>
              <a:t>IFNULL</a:t>
            </a:r>
            <a:r>
              <a:rPr lang="en-GB" altLang="en-US" sz="2400" b="1" dirty="0">
                <a:ea typeface="Times New Roman" panose="02020603050405020304" pitchFamily="18" charset="0"/>
              </a:rPr>
              <a:t> </a:t>
            </a:r>
            <a:r>
              <a:rPr lang="en-GB" altLang="en-US" sz="2400" dirty="0">
                <a:ea typeface="Times New Roman" panose="02020603050405020304" pitchFamily="18" charset="0"/>
              </a:rPr>
              <a:t>allows us to specify a value to use in place of </a:t>
            </a:r>
            <a:r>
              <a:rPr lang="en-GB" altLang="en-US" sz="2400" dirty="0">
                <a:ea typeface="Times New Roman" panose="02020603050405020304" pitchFamily="18" charset="0"/>
                <a:cs typeface="Consolas" panose="020B0609020204030204" pitchFamily="49" charset="0"/>
              </a:rPr>
              <a:t>NULL</a:t>
            </a:r>
            <a:r>
              <a:rPr lang="en-GB" altLang="en-US" sz="2400" dirty="0">
                <a:ea typeface="Times New Roman" panose="02020603050405020304" pitchFamily="18" charset="0"/>
              </a:rPr>
              <a:t>.</a:t>
            </a:r>
            <a:endParaRPr lang="en-GB" altLang="en-US" dirty="0">
              <a:ea typeface="Times New Roman" panose="02020603050405020304" pitchFamily="18" charset="0"/>
            </a:endParaRPr>
          </a:p>
          <a:p>
            <a:pPr marL="0" lvl="0" indent="0" eaLnBrk="0" fontAlgn="base" hangingPunct="0">
              <a:lnSpc>
                <a:spcPct val="100000"/>
              </a:lnSpc>
              <a:spcBef>
                <a:spcPct val="0"/>
              </a:spcBef>
              <a:spcAft>
                <a:spcPct val="0"/>
              </a:spcAft>
              <a:buNone/>
            </a:pPr>
            <a:r>
              <a:rPr lang="en-GB" altLang="en-US" sz="2400" dirty="0">
                <a:ea typeface="Times New Roman" panose="02020603050405020304" pitchFamily="18" charset="0"/>
              </a:rPr>
              <a:t>We can represent unknown ids with “U” instead of </a:t>
            </a:r>
            <a:r>
              <a:rPr lang="en-GB" altLang="en-US" sz="2400" dirty="0">
                <a:ea typeface="Times New Roman" panose="02020603050405020304" pitchFamily="18" charset="0"/>
                <a:cs typeface="Consolas" panose="020B0609020204030204" pitchFamily="49" charset="0"/>
              </a:rPr>
              <a:t>NULL</a:t>
            </a:r>
            <a:r>
              <a:rPr lang="en-GB" altLang="en-US" sz="2400" dirty="0">
                <a:ea typeface="Times New Roman" panose="02020603050405020304" pitchFamily="18" charset="0"/>
              </a:rPr>
              <a:t>:</a:t>
            </a:r>
            <a:endParaRPr lang="en-GB" altLang="en-US" sz="4000" dirty="0"/>
          </a:p>
          <a:p>
            <a:pPr marL="0" indent="0">
              <a:buNone/>
            </a:pPr>
            <a:endParaRPr lang="en-GB" dirty="0"/>
          </a:p>
          <a:p>
            <a:pPr marL="0" indent="0">
              <a:buNone/>
            </a:pPr>
            <a:endParaRPr lang="en-GB" dirty="0"/>
          </a:p>
          <a:p>
            <a:pPr marL="0" indent="0">
              <a:buNone/>
            </a:pPr>
            <a:endParaRPr lang="en-GB" dirty="0"/>
          </a:p>
        </p:txBody>
      </p:sp>
      <p:sp>
        <p:nvSpPr>
          <p:cNvPr id="4" name="TextBox 3"/>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4. Joins and Aliases</a:t>
            </a:r>
          </a:p>
        </p:txBody>
      </p:sp>
      <p:pic>
        <p:nvPicPr>
          <p:cNvPr id="21510" name="Picture 6" descr="Related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2819"/>
          <a:stretch/>
        </p:blipFill>
        <p:spPr bwMode="auto">
          <a:xfrm>
            <a:off x="8487786" y="4468091"/>
            <a:ext cx="3561915" cy="2286000"/>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rot="5400000">
            <a:off x="3945640" y="3927522"/>
            <a:ext cx="596507" cy="484632"/>
          </a:xfrm>
          <a:prstGeom prst="rightArrow">
            <a:avLst/>
          </a:prstGeom>
          <a:solidFill>
            <a:schemeClr val="accent6">
              <a:lumMod val="60000"/>
              <a:lumOff val="40000"/>
              <a:alpha val="69804"/>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2368445" y="4782266"/>
            <a:ext cx="3762531" cy="646331"/>
          </a:xfrm>
          <a:prstGeom prst="rect">
            <a:avLst/>
          </a:prstGeom>
          <a:solidFill>
            <a:schemeClr val="accent6">
              <a:lumMod val="40000"/>
              <a:lumOff val="60000"/>
            </a:schemeClr>
          </a:solidFill>
        </p:spPr>
        <p:txBody>
          <a:bodyPr wrap="square">
            <a:spAutoFit/>
          </a:bodyPr>
          <a:lstStyle/>
          <a:p>
            <a:r>
              <a:rPr lang="en-GB" dirty="0"/>
              <a:t>﻿SELECT TCP, Place, IFNULL(Place, 'U')</a:t>
            </a:r>
          </a:p>
          <a:p>
            <a:r>
              <a:rPr lang="en-GB" dirty="0"/>
              <a:t>FROM places;</a:t>
            </a:r>
          </a:p>
        </p:txBody>
      </p:sp>
    </p:spTree>
    <p:extLst>
      <p:ext uri="{BB962C8B-B14F-4D97-AF65-F5344CB8AC3E}">
        <p14:creationId xmlns:p14="http://schemas.microsoft.com/office/powerpoint/2010/main" val="2169306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65777"/>
            <a:ext cx="8139545" cy="2580831"/>
          </a:xfrm>
        </p:spPr>
        <p:txBody>
          <a:bodyPr>
            <a:normAutofit/>
          </a:bodyPr>
          <a:lstStyle/>
          <a:p>
            <a:pPr marL="0" indent="0">
              <a:buNone/>
            </a:pPr>
            <a:r>
              <a:rPr lang="en-GB" b="1" dirty="0"/>
              <a:t>Challenge 4</a:t>
            </a:r>
          </a:p>
          <a:p>
            <a:r>
              <a:rPr lang="en-GB" dirty="0"/>
              <a:t>Write a query that returns ‘NP’ instead of NULL for values in the authors column.</a:t>
            </a:r>
          </a:p>
          <a:p>
            <a:pPr marL="0" indent="0">
              <a:buNone/>
            </a:pPr>
            <a:endParaRPr lang="en-GB" dirty="0"/>
          </a:p>
        </p:txBody>
      </p:sp>
      <p:sp>
        <p:nvSpPr>
          <p:cNvPr id="4" name="TextBox 3"/>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4. Joins and Aliases</a:t>
            </a:r>
          </a:p>
        </p:txBody>
      </p:sp>
      <p:pic>
        <p:nvPicPr>
          <p:cNvPr id="5" name="Picture 8"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7406" y="796926"/>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348345" y="2815666"/>
            <a:ext cx="5791200" cy="1261884"/>
          </a:xfrm>
          <a:prstGeom prst="rect">
            <a:avLst/>
          </a:prstGeom>
        </p:spPr>
        <p:txBody>
          <a:bodyPr wrap="square">
            <a:spAutoFit/>
          </a:bodyPr>
          <a:lstStyle/>
          <a:p>
            <a:r>
              <a:rPr lang="en-GB" sz="2800" b="1" dirty="0"/>
              <a:t>Solution</a:t>
            </a:r>
          </a:p>
          <a:p>
            <a:r>
              <a:rPr lang="fr-FR" sz="2400" dirty="0"/>
              <a:t>SELECT </a:t>
            </a:r>
            <a:r>
              <a:rPr lang="fr-FR" sz="2400" dirty="0" err="1"/>
              <a:t>Author</a:t>
            </a:r>
            <a:r>
              <a:rPr lang="fr-FR" sz="2400" dirty="0"/>
              <a:t>, IFNULL(</a:t>
            </a:r>
            <a:r>
              <a:rPr lang="fr-FR" sz="2400" dirty="0" err="1"/>
              <a:t>Author</a:t>
            </a:r>
            <a:r>
              <a:rPr lang="fr-FR" sz="2400" dirty="0"/>
              <a:t>, ‘NP’)</a:t>
            </a:r>
          </a:p>
          <a:p>
            <a:r>
              <a:rPr lang="fr-FR" sz="2400" dirty="0"/>
              <a:t>FROM </a:t>
            </a:r>
            <a:r>
              <a:rPr lang="fr-FR" sz="2400" dirty="0" err="1"/>
              <a:t>authors</a:t>
            </a:r>
            <a:r>
              <a:rPr lang="fr-FR" sz="2400" dirty="0"/>
              <a:t>;</a:t>
            </a:r>
          </a:p>
        </p:txBody>
      </p:sp>
      <p:sp>
        <p:nvSpPr>
          <p:cNvPr id="9" name="TextBox 8"/>
          <p:cNvSpPr txBox="1"/>
          <p:nvPr/>
        </p:nvSpPr>
        <p:spPr>
          <a:xfrm>
            <a:off x="2348345" y="4889647"/>
            <a:ext cx="4712022" cy="954107"/>
          </a:xfrm>
          <a:prstGeom prst="rect">
            <a:avLst/>
          </a:prstGeom>
          <a:noFill/>
        </p:spPr>
        <p:txBody>
          <a:bodyPr wrap="square" rtlCol="0">
            <a:spAutoFit/>
          </a:bodyPr>
          <a:lstStyle/>
          <a:p>
            <a:r>
              <a:rPr lang="en-GB" sz="2800" dirty="0"/>
              <a:t>Really useful when you have a join, can you guess why?</a:t>
            </a:r>
          </a:p>
        </p:txBody>
      </p:sp>
    </p:spTree>
    <p:extLst>
      <p:ext uri="{BB962C8B-B14F-4D97-AF65-F5344CB8AC3E}">
        <p14:creationId xmlns:p14="http://schemas.microsoft.com/office/powerpoint/2010/main" val="69799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4. Joins and Aliases</a:t>
            </a:r>
          </a:p>
        </p:txBody>
      </p:sp>
      <p:sp>
        <p:nvSpPr>
          <p:cNvPr id="9" name="Content Placeholder 8"/>
          <p:cNvSpPr>
            <a:spLocks noGrp="1"/>
          </p:cNvSpPr>
          <p:nvPr>
            <p:ph idx="1"/>
          </p:nvPr>
        </p:nvSpPr>
        <p:spPr>
          <a:xfrm>
            <a:off x="329045" y="1035916"/>
            <a:ext cx="10515600" cy="4351338"/>
          </a:xfrm>
        </p:spPr>
        <p:txBody>
          <a:bodyPr/>
          <a:lstStyle/>
          <a:p>
            <a:pPr marL="0" indent="0">
              <a:buNone/>
            </a:pPr>
            <a:r>
              <a:rPr lang="en-GB" b="1" dirty="0" err="1"/>
              <a:t>Nullif</a:t>
            </a:r>
            <a:endParaRPr lang="en-GB" b="1" dirty="0"/>
          </a:p>
          <a:p>
            <a:pPr marL="0" indent="0">
              <a:buNone/>
            </a:pPr>
            <a:r>
              <a:rPr lang="en-GB" sz="2400" dirty="0"/>
              <a:t>Is the opposite of </a:t>
            </a:r>
            <a:r>
              <a:rPr lang="en-GB" sz="2400" dirty="0" err="1"/>
              <a:t>ifnull</a:t>
            </a:r>
            <a:r>
              <a:rPr lang="en-GB" sz="2400" dirty="0"/>
              <a:t> and restore to NULL the wanted array of data.</a:t>
            </a:r>
          </a:p>
          <a:p>
            <a:pPr marL="0" indent="0">
              <a:buNone/>
            </a:pPr>
            <a:r>
              <a:rPr lang="en-GB" sz="2400" dirty="0"/>
              <a:t>This is useful for “nulling out” specific values.</a:t>
            </a:r>
          </a:p>
          <a:p>
            <a:pPr marL="0" indent="0">
              <a:buNone/>
            </a:pPr>
            <a:endParaRPr lang="en-GB" dirty="0"/>
          </a:p>
          <a:p>
            <a:pPr marL="0" indent="0">
              <a:buNone/>
            </a:pPr>
            <a:r>
              <a:rPr lang="en-GB" dirty="0"/>
              <a:t>We can “null out” London:</a:t>
            </a:r>
          </a:p>
          <a:p>
            <a:pPr marL="0" indent="0">
              <a:buNone/>
            </a:pPr>
            <a:endParaRPr lang="en-GB" dirty="0"/>
          </a:p>
        </p:txBody>
      </p:sp>
      <p:pic>
        <p:nvPicPr>
          <p:cNvPr id="10" name="Picture 6" descr="Related imag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2819"/>
          <a:stretch/>
        </p:blipFill>
        <p:spPr bwMode="auto">
          <a:xfrm>
            <a:off x="8487786" y="4468091"/>
            <a:ext cx="3561915" cy="2286000"/>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rot="5400000">
            <a:off x="3945640" y="3927522"/>
            <a:ext cx="596507" cy="484632"/>
          </a:xfrm>
          <a:prstGeom prst="rightArrow">
            <a:avLst/>
          </a:prstGeom>
          <a:solidFill>
            <a:schemeClr val="accent6">
              <a:lumMod val="60000"/>
              <a:lumOff val="40000"/>
              <a:alpha val="69804"/>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1418246" y="4780094"/>
            <a:ext cx="5651293" cy="830997"/>
          </a:xfrm>
          <a:prstGeom prst="rect">
            <a:avLst/>
          </a:prstGeom>
          <a:solidFill>
            <a:schemeClr val="accent6">
              <a:lumMod val="40000"/>
              <a:lumOff val="60000"/>
            </a:schemeClr>
          </a:solidFill>
        </p:spPr>
        <p:txBody>
          <a:bodyPr wrap="square">
            <a:spAutoFit/>
          </a:bodyPr>
          <a:lstStyle/>
          <a:p>
            <a:r>
              <a:rPr lang="en-GB" sz="2400" dirty="0"/>
              <a:t>SELECT TCP, Place, NULLIF(Place, 'London’) </a:t>
            </a:r>
          </a:p>
          <a:p>
            <a:r>
              <a:rPr lang="en-GB" sz="2400" dirty="0"/>
              <a:t>FROM </a:t>
            </a:r>
            <a:r>
              <a:rPr lang="en-GB" sz="2400" dirty="0" err="1"/>
              <a:t>eebo</a:t>
            </a:r>
            <a:r>
              <a:rPr lang="en-GB" sz="2400" dirty="0"/>
              <a:t>;</a:t>
            </a:r>
          </a:p>
        </p:txBody>
      </p:sp>
    </p:spTree>
    <p:extLst>
      <p:ext uri="{BB962C8B-B14F-4D97-AF65-F5344CB8AC3E}">
        <p14:creationId xmlns:p14="http://schemas.microsoft.com/office/powerpoint/2010/main" val="1430526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548966441"/>
              </p:ext>
            </p:extLst>
          </p:nvPr>
        </p:nvGraphicFramePr>
        <p:xfrm>
          <a:off x="623454" y="1725769"/>
          <a:ext cx="11031925" cy="4636392"/>
        </p:xfrm>
        <a:graphic>
          <a:graphicData uri="http://schemas.openxmlformats.org/drawingml/2006/table">
            <a:tbl>
              <a:tblPr/>
              <a:tblGrid>
                <a:gridCol w="4714682">
                  <a:extLst>
                    <a:ext uri="{9D8B030D-6E8A-4147-A177-3AD203B41FA5}">
                      <a16:colId xmlns:a16="http://schemas.microsoft.com/office/drawing/2014/main" val="20000"/>
                    </a:ext>
                  </a:extLst>
                </a:gridCol>
                <a:gridCol w="6317243">
                  <a:extLst>
                    <a:ext uri="{9D8B030D-6E8A-4147-A177-3AD203B41FA5}">
                      <a16:colId xmlns:a16="http://schemas.microsoft.com/office/drawing/2014/main" val="20001"/>
                    </a:ext>
                  </a:extLst>
                </a:gridCol>
              </a:tblGrid>
              <a:tr h="566277">
                <a:tc>
                  <a:txBody>
                    <a:bodyPr/>
                    <a:lstStyle/>
                    <a:p>
                      <a:pPr algn="ctr" fontAlgn="b"/>
                      <a:r>
                        <a:rPr lang="en-GB" sz="2400" b="1" dirty="0">
                          <a:effectLst/>
                        </a:rPr>
                        <a:t>Function</a:t>
                      </a:r>
                    </a:p>
                  </a:txBody>
                  <a:tcPr marL="73794" marR="73794" marT="73794" marB="7379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GB" sz="2400" b="1" dirty="0">
                          <a:effectLst/>
                        </a:rPr>
                        <a:t>Description</a:t>
                      </a:r>
                    </a:p>
                  </a:txBody>
                  <a:tcPr marL="73794" marR="73794" marT="73794" marB="7379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48901">
                <a:tc>
                  <a:txBody>
                    <a:bodyPr/>
                    <a:lstStyle/>
                    <a:p>
                      <a:pPr algn="ctr" fontAlgn="t"/>
                      <a:r>
                        <a:rPr lang="en-GB" sz="1700" b="1" dirty="0">
                          <a:effectLst/>
                        </a:rPr>
                        <a:t>ABS(n)</a:t>
                      </a:r>
                    </a:p>
                  </a:txBody>
                  <a:tcPr marL="73794" marR="73794" marT="73794" marB="73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fontAlgn="t"/>
                      <a:r>
                        <a:rPr lang="en-GB" sz="1700">
                          <a:effectLst/>
                        </a:rPr>
                        <a:t>Returns the absolute (positive) value of the numeric expression </a:t>
                      </a:r>
                      <a:r>
                        <a:rPr lang="en-GB" sz="1700" i="1">
                          <a:effectLst/>
                        </a:rPr>
                        <a:t>n</a:t>
                      </a:r>
                      <a:endParaRPr lang="en-GB" sz="1700">
                        <a:effectLst/>
                      </a:endParaRPr>
                    </a:p>
                  </a:txBody>
                  <a:tcPr marL="73794" marR="73794" marT="73794" marB="73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455853">
                <a:tc>
                  <a:txBody>
                    <a:bodyPr/>
                    <a:lstStyle/>
                    <a:p>
                      <a:pPr algn="ctr" fontAlgn="t"/>
                      <a:r>
                        <a:rPr lang="en-GB" sz="1700" b="1" dirty="0">
                          <a:effectLst/>
                        </a:rPr>
                        <a:t>LENGTH(s)</a:t>
                      </a:r>
                    </a:p>
                  </a:txBody>
                  <a:tcPr marL="73794" marR="73794" marT="73794" marB="73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GB" sz="1700">
                          <a:effectLst/>
                        </a:rPr>
                        <a:t>Returns the length of the string expression </a:t>
                      </a:r>
                      <a:r>
                        <a:rPr lang="en-GB" sz="1700" i="1">
                          <a:effectLst/>
                        </a:rPr>
                        <a:t>s</a:t>
                      </a:r>
                      <a:endParaRPr lang="en-GB" sz="1700">
                        <a:effectLst/>
                      </a:endParaRPr>
                    </a:p>
                  </a:txBody>
                  <a:tcPr marL="73794" marR="73794" marT="73794" marB="73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55853">
                <a:tc>
                  <a:txBody>
                    <a:bodyPr/>
                    <a:lstStyle/>
                    <a:p>
                      <a:pPr algn="ctr" fontAlgn="t"/>
                      <a:r>
                        <a:rPr lang="en-GB" sz="1700" b="1" dirty="0">
                          <a:effectLst/>
                        </a:rPr>
                        <a:t>LOWER(s)</a:t>
                      </a:r>
                    </a:p>
                  </a:txBody>
                  <a:tcPr marL="73794" marR="73794" marT="73794" marB="73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fontAlgn="t"/>
                      <a:r>
                        <a:rPr lang="en-GB" sz="1700">
                          <a:effectLst/>
                        </a:rPr>
                        <a:t>Returns the string expression </a:t>
                      </a:r>
                      <a:r>
                        <a:rPr lang="en-GB" sz="1700" i="1">
                          <a:effectLst/>
                        </a:rPr>
                        <a:t>s</a:t>
                      </a:r>
                      <a:r>
                        <a:rPr lang="en-GB" sz="1700">
                          <a:effectLst/>
                        </a:rPr>
                        <a:t> converted to lowercase</a:t>
                      </a:r>
                    </a:p>
                  </a:txBody>
                  <a:tcPr marL="73794" marR="73794" marT="73794" marB="73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455853">
                <a:tc>
                  <a:txBody>
                    <a:bodyPr/>
                    <a:lstStyle/>
                    <a:p>
                      <a:pPr algn="ctr" fontAlgn="t"/>
                      <a:r>
                        <a:rPr lang="en-GB" sz="1700" b="1" dirty="0">
                          <a:effectLst/>
                        </a:rPr>
                        <a:t>NULLIF(x, y)</a:t>
                      </a:r>
                    </a:p>
                  </a:txBody>
                  <a:tcPr marL="73794" marR="73794" marT="73794" marB="73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GB" sz="1700">
                          <a:effectLst/>
                        </a:rPr>
                        <a:t>Returns NULL if </a:t>
                      </a:r>
                      <a:r>
                        <a:rPr lang="en-GB" sz="1700" i="1">
                          <a:effectLst/>
                        </a:rPr>
                        <a:t>x</a:t>
                      </a:r>
                      <a:r>
                        <a:rPr lang="en-GB" sz="1700">
                          <a:effectLst/>
                        </a:rPr>
                        <a:t> is equal to </a:t>
                      </a:r>
                      <a:r>
                        <a:rPr lang="en-GB" sz="1700" i="1">
                          <a:effectLst/>
                        </a:rPr>
                        <a:t>y</a:t>
                      </a:r>
                      <a:r>
                        <a:rPr lang="en-GB" sz="1700">
                          <a:effectLst/>
                        </a:rPr>
                        <a:t>, otherwise returns </a:t>
                      </a:r>
                      <a:r>
                        <a:rPr lang="en-GB" sz="1700" i="1">
                          <a:effectLst/>
                        </a:rPr>
                        <a:t>x</a:t>
                      </a:r>
                      <a:endParaRPr lang="en-GB" sz="1700">
                        <a:effectLst/>
                      </a:endParaRPr>
                    </a:p>
                  </a:txBody>
                  <a:tcPr marL="73794" marR="73794" marT="73794" marB="73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748901">
                <a:tc>
                  <a:txBody>
                    <a:bodyPr/>
                    <a:lstStyle/>
                    <a:p>
                      <a:pPr algn="ctr" fontAlgn="t"/>
                      <a:r>
                        <a:rPr lang="en-GB" sz="1700" b="1" dirty="0">
                          <a:effectLst/>
                        </a:rPr>
                        <a:t>ROUND(n) or ROUND(n, x)</a:t>
                      </a:r>
                    </a:p>
                  </a:txBody>
                  <a:tcPr marL="73794" marR="73794" marT="73794" marB="73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fontAlgn="t"/>
                      <a:r>
                        <a:rPr lang="en-GB" sz="1700">
                          <a:effectLst/>
                        </a:rPr>
                        <a:t>Returns the numeric expression </a:t>
                      </a:r>
                      <a:r>
                        <a:rPr lang="en-GB" sz="1700" i="1">
                          <a:effectLst/>
                        </a:rPr>
                        <a:t>n</a:t>
                      </a:r>
                      <a:r>
                        <a:rPr lang="en-GB" sz="1700">
                          <a:effectLst/>
                        </a:rPr>
                        <a:t> rounded to </a:t>
                      </a:r>
                      <a:r>
                        <a:rPr lang="en-GB" sz="1700" i="1">
                          <a:effectLst/>
                        </a:rPr>
                        <a:t>x</a:t>
                      </a:r>
                      <a:r>
                        <a:rPr lang="en-GB" sz="1700">
                          <a:effectLst/>
                        </a:rPr>
                        <a:t> digits after the decimal point (0 by default)</a:t>
                      </a:r>
                    </a:p>
                  </a:txBody>
                  <a:tcPr marL="73794" marR="73794" marT="73794" marB="73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748901">
                <a:tc>
                  <a:txBody>
                    <a:bodyPr/>
                    <a:lstStyle/>
                    <a:p>
                      <a:pPr algn="ctr" fontAlgn="t"/>
                      <a:r>
                        <a:rPr lang="en-GB" sz="1700" b="1" dirty="0">
                          <a:effectLst/>
                        </a:rPr>
                        <a:t>TRIM(s)</a:t>
                      </a:r>
                    </a:p>
                  </a:txBody>
                  <a:tcPr marL="73794" marR="73794" marT="73794" marB="73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GB" sz="1700">
                          <a:effectLst/>
                        </a:rPr>
                        <a:t>Returns the string expression </a:t>
                      </a:r>
                      <a:r>
                        <a:rPr lang="en-GB" sz="1700" i="1">
                          <a:effectLst/>
                        </a:rPr>
                        <a:t>s</a:t>
                      </a:r>
                      <a:r>
                        <a:rPr lang="en-GB" sz="1700">
                          <a:effectLst/>
                        </a:rPr>
                        <a:t> without leading and trailing whitespace characters</a:t>
                      </a:r>
                    </a:p>
                  </a:txBody>
                  <a:tcPr marL="73794" marR="73794" marT="73794" marB="73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455853">
                <a:tc>
                  <a:txBody>
                    <a:bodyPr/>
                    <a:lstStyle/>
                    <a:p>
                      <a:pPr algn="ctr" fontAlgn="t"/>
                      <a:r>
                        <a:rPr lang="en-GB" sz="1700" b="1" dirty="0">
                          <a:effectLst/>
                        </a:rPr>
                        <a:t>UPPER(s)</a:t>
                      </a:r>
                    </a:p>
                  </a:txBody>
                  <a:tcPr marL="73794" marR="73794" marT="73794" marB="73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fontAlgn="t"/>
                      <a:r>
                        <a:rPr lang="en-GB" sz="1700" dirty="0">
                          <a:effectLst/>
                        </a:rPr>
                        <a:t>Returns the string expression </a:t>
                      </a:r>
                      <a:r>
                        <a:rPr lang="en-GB" sz="1700" i="1" dirty="0">
                          <a:effectLst/>
                        </a:rPr>
                        <a:t>s</a:t>
                      </a:r>
                      <a:r>
                        <a:rPr lang="en-GB" sz="1700" dirty="0">
                          <a:effectLst/>
                        </a:rPr>
                        <a:t> converted to uppercase</a:t>
                      </a:r>
                    </a:p>
                  </a:txBody>
                  <a:tcPr marL="73794" marR="73794" marT="73794" marB="73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bl>
          </a:graphicData>
        </a:graphic>
      </p:graphicFrame>
      <p:sp>
        <p:nvSpPr>
          <p:cNvPr id="6" name="TextBox 5"/>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4. Joins and Aliases</a:t>
            </a:r>
          </a:p>
        </p:txBody>
      </p:sp>
      <p:sp>
        <p:nvSpPr>
          <p:cNvPr id="4" name="TextBox 3">
            <a:extLst>
              <a:ext uri="{FF2B5EF4-FFF2-40B4-BE49-F238E27FC236}">
                <a16:creationId xmlns:a16="http://schemas.microsoft.com/office/drawing/2014/main" id="{E9583CE7-C00F-2447-82AC-92E68227EDED}"/>
              </a:ext>
            </a:extLst>
          </p:cNvPr>
          <p:cNvSpPr txBox="1"/>
          <p:nvPr/>
        </p:nvSpPr>
        <p:spPr>
          <a:xfrm>
            <a:off x="3508663" y="810293"/>
            <a:ext cx="5174673" cy="523220"/>
          </a:xfrm>
          <a:prstGeom prst="rect">
            <a:avLst/>
          </a:prstGeom>
          <a:noFill/>
        </p:spPr>
        <p:txBody>
          <a:bodyPr wrap="square" rtlCol="0">
            <a:spAutoFit/>
          </a:bodyPr>
          <a:lstStyle/>
          <a:p>
            <a:pPr algn="ctr"/>
            <a:r>
              <a:rPr lang="en-GB" sz="2800" b="1" dirty="0"/>
              <a:t>SQL functions</a:t>
            </a:r>
          </a:p>
        </p:txBody>
      </p:sp>
    </p:spTree>
    <p:extLst>
      <p:ext uri="{BB962C8B-B14F-4D97-AF65-F5344CB8AC3E}">
        <p14:creationId xmlns:p14="http://schemas.microsoft.com/office/powerpoint/2010/main" val="3112187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365" y="2250353"/>
            <a:ext cx="5427518" cy="4351338"/>
          </a:xfrm>
        </p:spPr>
        <p:txBody>
          <a:bodyPr/>
          <a:lstStyle/>
          <a:p>
            <a:pPr>
              <a:spcAft>
                <a:spcPts val="1200"/>
              </a:spcAft>
            </a:pPr>
            <a:r>
              <a:rPr lang="en-GB" dirty="0"/>
              <a:t>How has the length and dates of </a:t>
            </a:r>
            <a:r>
              <a:rPr lang="en-GB" i="1" dirty="0"/>
              <a:t>Martin Luther</a:t>
            </a:r>
            <a:r>
              <a:rPr lang="en-GB" dirty="0"/>
              <a:t> title attributions changed over time?</a:t>
            </a:r>
          </a:p>
          <a:p>
            <a:pPr>
              <a:spcAft>
                <a:spcPts val="1200"/>
              </a:spcAft>
            </a:pPr>
            <a:r>
              <a:rPr lang="en-GB" dirty="0"/>
              <a:t>What is the average number of each titles, per year?</a:t>
            </a:r>
          </a:p>
          <a:p>
            <a:pPr>
              <a:spcAft>
                <a:spcPts val="1200"/>
              </a:spcAft>
            </a:pPr>
            <a:r>
              <a:rPr lang="en-GB" dirty="0"/>
              <a:t>What information can I learn about </a:t>
            </a:r>
            <a:r>
              <a:rPr lang="en-GB" i="1" dirty="0"/>
              <a:t>Martin Luther</a:t>
            </a:r>
            <a:r>
              <a:rPr lang="en-GB" dirty="0"/>
              <a:t> species in the 1500s, over time?</a:t>
            </a:r>
          </a:p>
          <a:p>
            <a:endParaRPr lang="en-GB" dirty="0"/>
          </a:p>
        </p:txBody>
      </p:sp>
      <p:sp>
        <p:nvSpPr>
          <p:cNvPr id="4" name="TextBox 3"/>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Databases using SQL</a:t>
            </a:r>
          </a:p>
        </p:txBody>
      </p:sp>
      <p:sp>
        <p:nvSpPr>
          <p:cNvPr id="5" name="Rectangle 4"/>
          <p:cNvSpPr/>
          <p:nvPr/>
        </p:nvSpPr>
        <p:spPr>
          <a:xfrm>
            <a:off x="92365" y="964316"/>
            <a:ext cx="3236399" cy="584775"/>
          </a:xfrm>
          <a:prstGeom prst="rect">
            <a:avLst/>
          </a:prstGeom>
        </p:spPr>
        <p:txBody>
          <a:bodyPr wrap="none">
            <a:spAutoFit/>
          </a:bodyPr>
          <a:lstStyle/>
          <a:p>
            <a:r>
              <a:rPr lang="en-GB" sz="3200" dirty="0"/>
              <a:t>Querying the Data</a:t>
            </a:r>
            <a:endParaRPr lang="en-GB" sz="3200" b="0" i="0" dirty="0">
              <a:effectLst/>
            </a:endParaRPr>
          </a:p>
        </p:txBody>
      </p:sp>
      <p:sp>
        <p:nvSpPr>
          <p:cNvPr id="6" name="Right Arrow 5"/>
          <p:cNvSpPr/>
          <p:nvPr/>
        </p:nvSpPr>
        <p:spPr>
          <a:xfrm>
            <a:off x="5867400" y="3532910"/>
            <a:ext cx="978408" cy="484632"/>
          </a:xfrm>
          <a:prstGeom prst="rightArrow">
            <a:avLst/>
          </a:prstGeom>
          <a:solidFill>
            <a:srgbClr val="FF0000">
              <a:alpha val="6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7193325" y="2250353"/>
            <a:ext cx="4912083" cy="3970318"/>
          </a:xfrm>
          <a:prstGeom prst="rect">
            <a:avLst/>
          </a:prstGeom>
        </p:spPr>
        <p:txBody>
          <a:bodyPr wrap="square">
            <a:spAutoFit/>
          </a:bodyPr>
          <a:lstStyle/>
          <a:p>
            <a:r>
              <a:rPr lang="en-GB" sz="2800" b="0" i="0" dirty="0">
                <a:effectLst/>
              </a:rPr>
              <a:t>What would I need to answer these questions?</a:t>
            </a:r>
          </a:p>
          <a:p>
            <a:endParaRPr lang="en-GB" sz="2800" b="0" i="0" dirty="0">
              <a:effectLst/>
            </a:endParaRPr>
          </a:p>
          <a:p>
            <a:r>
              <a:rPr lang="en-GB" sz="2800" b="0" i="0" dirty="0">
                <a:effectLst/>
              </a:rPr>
              <a:t>Which files have the data I need?</a:t>
            </a:r>
          </a:p>
          <a:p>
            <a:endParaRPr lang="en-GB" sz="2800" b="0" i="0" dirty="0">
              <a:effectLst/>
            </a:endParaRPr>
          </a:p>
          <a:p>
            <a:r>
              <a:rPr lang="en-GB" sz="2800" b="0" i="0" dirty="0">
                <a:effectLst/>
              </a:rPr>
              <a:t>What operations would I need to perform if I were doing these analyses by hand?</a:t>
            </a:r>
            <a:endParaRPr lang="en-GB" sz="2800" dirty="0"/>
          </a:p>
        </p:txBody>
      </p:sp>
    </p:spTree>
    <p:extLst>
      <p:ext uri="{BB962C8B-B14F-4D97-AF65-F5344CB8AC3E}">
        <p14:creationId xmlns:p14="http://schemas.microsoft.com/office/powerpoint/2010/main" val="1326635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4. Joins and Aliases</a:t>
            </a:r>
          </a:p>
        </p:txBody>
      </p:sp>
      <p:graphicFrame>
        <p:nvGraphicFramePr>
          <p:cNvPr id="5" name="Table 4"/>
          <p:cNvGraphicFramePr>
            <a:graphicFrameLocks noGrp="1"/>
          </p:cNvGraphicFramePr>
          <p:nvPr>
            <p:extLst>
              <p:ext uri="{D42A27DB-BD31-4B8C-83A1-F6EECF244321}">
                <p14:modId xmlns:p14="http://schemas.microsoft.com/office/powerpoint/2010/main" val="3608793899"/>
              </p:ext>
            </p:extLst>
          </p:nvPr>
        </p:nvGraphicFramePr>
        <p:xfrm>
          <a:off x="962890" y="1517072"/>
          <a:ext cx="10383397" cy="4703423"/>
        </p:xfrm>
        <a:graphic>
          <a:graphicData uri="http://schemas.openxmlformats.org/drawingml/2006/table">
            <a:tbl>
              <a:tblPr/>
              <a:tblGrid>
                <a:gridCol w="3670559">
                  <a:extLst>
                    <a:ext uri="{9D8B030D-6E8A-4147-A177-3AD203B41FA5}">
                      <a16:colId xmlns:a16="http://schemas.microsoft.com/office/drawing/2014/main" val="20000"/>
                    </a:ext>
                  </a:extLst>
                </a:gridCol>
                <a:gridCol w="6712838">
                  <a:extLst>
                    <a:ext uri="{9D8B030D-6E8A-4147-A177-3AD203B41FA5}">
                      <a16:colId xmlns:a16="http://schemas.microsoft.com/office/drawing/2014/main" val="20001"/>
                    </a:ext>
                  </a:extLst>
                </a:gridCol>
              </a:tblGrid>
              <a:tr h="606950">
                <a:tc>
                  <a:txBody>
                    <a:bodyPr/>
                    <a:lstStyle/>
                    <a:p>
                      <a:pPr algn="ctr" fontAlgn="b"/>
                      <a:r>
                        <a:rPr lang="en-GB" sz="2400" b="1" dirty="0">
                          <a:effectLst/>
                        </a:rPr>
                        <a:t>Function</a:t>
                      </a:r>
                    </a:p>
                  </a:txBody>
                  <a:tcPr marL="73794" marR="73794" marT="73794" marB="7379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GB" sz="2400" b="1" dirty="0">
                          <a:effectLst/>
                        </a:rPr>
                        <a:t>Description</a:t>
                      </a:r>
                    </a:p>
                  </a:txBody>
                  <a:tcPr marL="73794" marR="73794" marT="73794" marB="7379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623377">
                <a:tc>
                  <a:txBody>
                    <a:bodyPr/>
                    <a:lstStyle/>
                    <a:p>
                      <a:pPr algn="ctr" fontAlgn="t"/>
                      <a:r>
                        <a:rPr lang="en-GB" sz="1700" b="1">
                          <a:effectLst/>
                        </a:rPr>
                        <a:t>IFNULL(x, y)</a:t>
                      </a:r>
                    </a:p>
                  </a:txBody>
                  <a:tcPr marL="73794" marR="73794" marT="73794" marB="73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fontAlgn="t"/>
                      <a:r>
                        <a:rPr lang="en-GB" sz="1700" dirty="0">
                          <a:effectLst/>
                        </a:rPr>
                        <a:t>Returns </a:t>
                      </a:r>
                      <a:r>
                        <a:rPr lang="en-GB" sz="1700" i="1" dirty="0">
                          <a:effectLst/>
                        </a:rPr>
                        <a:t>x</a:t>
                      </a:r>
                      <a:r>
                        <a:rPr lang="en-GB" sz="1700" dirty="0">
                          <a:effectLst/>
                        </a:rPr>
                        <a:t> if it is non-NULL, otherwise returns </a:t>
                      </a:r>
                      <a:r>
                        <a:rPr lang="en-GB" sz="1700" i="1" dirty="0">
                          <a:effectLst/>
                        </a:rPr>
                        <a:t>y</a:t>
                      </a:r>
                      <a:endParaRPr lang="en-GB" sz="1700" dirty="0">
                        <a:effectLst/>
                      </a:endParaRPr>
                    </a:p>
                  </a:txBody>
                  <a:tcPr marL="73794" marR="73794" marT="73794" marB="73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1024118">
                <a:tc>
                  <a:txBody>
                    <a:bodyPr/>
                    <a:lstStyle/>
                    <a:p>
                      <a:pPr algn="ctr" fontAlgn="t"/>
                      <a:r>
                        <a:rPr lang="en-GB" sz="1700" b="1">
                          <a:effectLst/>
                        </a:rPr>
                        <a:t>RANDOM()</a:t>
                      </a:r>
                    </a:p>
                  </a:txBody>
                  <a:tcPr marL="73794" marR="73794" marT="73794" marB="73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GB" sz="1700" dirty="0">
                          <a:effectLst/>
                        </a:rPr>
                        <a:t>Returns a random integer between -9223372036854775808 and +9223372036854775807.</a:t>
                      </a:r>
                    </a:p>
                  </a:txBody>
                  <a:tcPr marL="73794" marR="73794" marT="73794" marB="73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24118">
                <a:tc>
                  <a:txBody>
                    <a:bodyPr/>
                    <a:lstStyle/>
                    <a:p>
                      <a:pPr algn="ctr" fontAlgn="t"/>
                      <a:r>
                        <a:rPr lang="en-GB" sz="1700" b="1">
                          <a:effectLst/>
                        </a:rPr>
                        <a:t>REPLACE(s, f, r)</a:t>
                      </a:r>
                    </a:p>
                  </a:txBody>
                  <a:tcPr marL="73794" marR="73794" marT="73794" marB="73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fontAlgn="t"/>
                      <a:r>
                        <a:rPr lang="en-GB" sz="1700">
                          <a:effectLst/>
                        </a:rPr>
                        <a:t>Returns the string expression </a:t>
                      </a:r>
                      <a:r>
                        <a:rPr lang="en-GB" sz="1700" i="1">
                          <a:effectLst/>
                        </a:rPr>
                        <a:t>s</a:t>
                      </a:r>
                      <a:r>
                        <a:rPr lang="en-GB" sz="1700">
                          <a:effectLst/>
                        </a:rPr>
                        <a:t> in which every occurrence of </a:t>
                      </a:r>
                      <a:r>
                        <a:rPr lang="en-GB" sz="1700" i="1">
                          <a:effectLst/>
                        </a:rPr>
                        <a:t>f</a:t>
                      </a:r>
                      <a:r>
                        <a:rPr lang="en-GB" sz="1700">
                          <a:effectLst/>
                        </a:rPr>
                        <a:t> has been replaced with </a:t>
                      </a:r>
                      <a:r>
                        <a:rPr lang="en-GB" sz="1700" i="1">
                          <a:effectLst/>
                        </a:rPr>
                        <a:t>r</a:t>
                      </a:r>
                      <a:endParaRPr lang="en-GB" sz="1700">
                        <a:effectLst/>
                      </a:endParaRPr>
                    </a:p>
                  </a:txBody>
                  <a:tcPr marL="73794" marR="73794" marT="73794" marB="73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1424860">
                <a:tc>
                  <a:txBody>
                    <a:bodyPr/>
                    <a:lstStyle/>
                    <a:p>
                      <a:pPr algn="ctr" fontAlgn="t"/>
                      <a:r>
                        <a:rPr lang="en-GB" sz="1700" b="1" dirty="0">
                          <a:effectLst/>
                        </a:rPr>
                        <a:t>SUBSTR(s, x, y) or SUBSTR(s, x)</a:t>
                      </a:r>
                    </a:p>
                  </a:txBody>
                  <a:tcPr marL="73794" marR="73794" marT="73794" marB="73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fontAlgn="t"/>
                      <a:r>
                        <a:rPr lang="en-GB" sz="1700" dirty="0">
                          <a:effectLst/>
                        </a:rPr>
                        <a:t>Returns the portion of the string expression </a:t>
                      </a:r>
                      <a:r>
                        <a:rPr lang="en-GB" sz="1700" i="1" dirty="0">
                          <a:effectLst/>
                        </a:rPr>
                        <a:t>s</a:t>
                      </a:r>
                      <a:r>
                        <a:rPr lang="en-GB" sz="1700" dirty="0">
                          <a:effectLst/>
                        </a:rPr>
                        <a:t> starting at the character position </a:t>
                      </a:r>
                      <a:r>
                        <a:rPr lang="en-GB" sz="1700" i="1" dirty="0">
                          <a:effectLst/>
                        </a:rPr>
                        <a:t>x</a:t>
                      </a:r>
                      <a:r>
                        <a:rPr lang="en-GB" sz="1700" dirty="0">
                          <a:effectLst/>
                        </a:rPr>
                        <a:t> (leftmost position is 1), </a:t>
                      </a:r>
                      <a:r>
                        <a:rPr lang="en-GB" sz="1700" i="1" dirty="0">
                          <a:effectLst/>
                        </a:rPr>
                        <a:t>y</a:t>
                      </a:r>
                      <a:r>
                        <a:rPr lang="en-GB" sz="1700" dirty="0">
                          <a:effectLst/>
                        </a:rPr>
                        <a:t> characters long (or to the end of </a:t>
                      </a:r>
                      <a:r>
                        <a:rPr lang="en-GB" sz="1700" i="1" dirty="0">
                          <a:effectLst/>
                        </a:rPr>
                        <a:t>s</a:t>
                      </a:r>
                      <a:r>
                        <a:rPr lang="en-GB" sz="1700" dirty="0">
                          <a:effectLst/>
                        </a:rPr>
                        <a:t> if </a:t>
                      </a:r>
                      <a:r>
                        <a:rPr lang="en-GB" sz="1700" i="1" dirty="0" err="1">
                          <a:effectLst/>
                        </a:rPr>
                        <a:t>y</a:t>
                      </a:r>
                      <a:r>
                        <a:rPr lang="en-GB" sz="1700" dirty="0" err="1">
                          <a:effectLst/>
                        </a:rPr>
                        <a:t>is</a:t>
                      </a:r>
                      <a:r>
                        <a:rPr lang="en-GB" sz="1700" dirty="0">
                          <a:effectLst/>
                        </a:rPr>
                        <a:t> omitted)</a:t>
                      </a:r>
                    </a:p>
                  </a:txBody>
                  <a:tcPr marL="73794" marR="73794" marT="73794" marB="73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3221181" y="810293"/>
            <a:ext cx="5174673" cy="954107"/>
          </a:xfrm>
          <a:prstGeom prst="rect">
            <a:avLst/>
          </a:prstGeom>
          <a:noFill/>
        </p:spPr>
        <p:txBody>
          <a:bodyPr wrap="square" rtlCol="0">
            <a:spAutoFit/>
          </a:bodyPr>
          <a:lstStyle/>
          <a:p>
            <a:pPr algn="ctr"/>
            <a:r>
              <a:rPr lang="en-GB" sz="2800" b="1" dirty="0"/>
              <a:t>SQLite </a:t>
            </a:r>
            <a:r>
              <a:rPr lang="en-GB" sz="2800" b="1"/>
              <a:t>specific functions</a:t>
            </a:r>
          </a:p>
          <a:p>
            <a:pPr algn="ctr"/>
            <a:endParaRPr lang="en-GB" sz="2800" b="1" dirty="0"/>
          </a:p>
        </p:txBody>
      </p:sp>
    </p:spTree>
    <p:extLst>
      <p:ext uri="{BB962C8B-B14F-4D97-AF65-F5344CB8AC3E}">
        <p14:creationId xmlns:p14="http://schemas.microsoft.com/office/powerpoint/2010/main" val="35053666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861" y="865777"/>
            <a:ext cx="8139545" cy="2580831"/>
          </a:xfrm>
        </p:spPr>
        <p:txBody>
          <a:bodyPr>
            <a:normAutofit/>
          </a:bodyPr>
          <a:lstStyle/>
          <a:p>
            <a:pPr marL="0" indent="0">
              <a:buNone/>
            </a:pPr>
            <a:r>
              <a:rPr lang="en-GB" b="1" dirty="0"/>
              <a:t>Challenge 5</a:t>
            </a:r>
          </a:p>
          <a:p>
            <a:r>
              <a:rPr lang="en-GB" dirty="0"/>
              <a:t>Write a query that returns author names, sorted from longest titles name down to shortest.</a:t>
            </a:r>
          </a:p>
        </p:txBody>
      </p:sp>
      <p:sp>
        <p:nvSpPr>
          <p:cNvPr id="4" name="TextBox 3"/>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4. Joins and Aliases</a:t>
            </a:r>
          </a:p>
        </p:txBody>
      </p:sp>
      <p:pic>
        <p:nvPicPr>
          <p:cNvPr id="5"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7406" y="796926"/>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97961" y="2979017"/>
            <a:ext cx="5791200" cy="1631216"/>
          </a:xfrm>
          <a:prstGeom prst="rect">
            <a:avLst/>
          </a:prstGeom>
        </p:spPr>
        <p:txBody>
          <a:bodyPr wrap="square">
            <a:spAutoFit/>
          </a:bodyPr>
          <a:lstStyle/>
          <a:p>
            <a:r>
              <a:rPr lang="en-GB" sz="2800" b="1" dirty="0"/>
              <a:t>Solution</a:t>
            </a:r>
          </a:p>
          <a:p>
            <a:r>
              <a:rPr lang="en-GB" sz="2400" dirty="0"/>
              <a:t>SELECT author, LENGTH(author)</a:t>
            </a:r>
          </a:p>
          <a:p>
            <a:r>
              <a:rPr lang="en-GB" sz="2400" dirty="0"/>
              <a:t>FROM </a:t>
            </a:r>
            <a:r>
              <a:rPr lang="en-GB" sz="2400" dirty="0" err="1"/>
              <a:t>eebo</a:t>
            </a:r>
            <a:endParaRPr lang="en-GB" sz="2400" dirty="0"/>
          </a:p>
          <a:p>
            <a:r>
              <a:rPr lang="en-GB" sz="2400" dirty="0"/>
              <a:t>ORDER BY LENGTH(author);</a:t>
            </a:r>
            <a:endParaRPr lang="fr-FR" sz="2400" dirty="0"/>
          </a:p>
        </p:txBody>
      </p:sp>
    </p:spTree>
    <p:extLst>
      <p:ext uri="{BB962C8B-B14F-4D97-AF65-F5344CB8AC3E}">
        <p14:creationId xmlns:p14="http://schemas.microsoft.com/office/powerpoint/2010/main" val="38096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8427" y="1160607"/>
            <a:ext cx="10515600" cy="4351338"/>
          </a:xfrm>
        </p:spPr>
        <p:txBody>
          <a:bodyPr/>
          <a:lstStyle/>
          <a:p>
            <a:pPr marL="0" indent="0">
              <a:buNone/>
            </a:pPr>
            <a:r>
              <a:rPr lang="en-GB" b="1" dirty="0"/>
              <a:t>Aliases</a:t>
            </a:r>
          </a:p>
          <a:p>
            <a:pPr marL="0" indent="0">
              <a:buNone/>
            </a:pPr>
            <a:endParaRPr lang="en-GB" b="1" dirty="0"/>
          </a:p>
          <a:p>
            <a:pPr marL="0" indent="0">
              <a:buNone/>
            </a:pPr>
            <a:r>
              <a:rPr lang="en-GB" sz="2400" dirty="0"/>
              <a:t>As queries get more complex names can get long and unwieldy (as we saw before). To help make things clearer we can use aliases to assign new names to things in the query.</a:t>
            </a:r>
          </a:p>
          <a:p>
            <a:pPr marL="0" indent="0">
              <a:buNone/>
            </a:pPr>
            <a:endParaRPr lang="en-GB" sz="2400" dirty="0"/>
          </a:p>
        </p:txBody>
      </p:sp>
      <p:sp>
        <p:nvSpPr>
          <p:cNvPr id="4" name="TextBox 3"/>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4. Joins and Aliases</a:t>
            </a:r>
          </a:p>
        </p:txBody>
      </p:sp>
      <p:sp>
        <p:nvSpPr>
          <p:cNvPr id="5" name="Right Arrow 4"/>
          <p:cNvSpPr/>
          <p:nvPr/>
        </p:nvSpPr>
        <p:spPr>
          <a:xfrm rot="5400000">
            <a:off x="3852122" y="3304069"/>
            <a:ext cx="596507" cy="484632"/>
          </a:xfrm>
          <a:prstGeom prst="rightArrow">
            <a:avLst/>
          </a:prstGeom>
          <a:solidFill>
            <a:schemeClr val="accent6">
              <a:lumMod val="60000"/>
              <a:lumOff val="40000"/>
              <a:alpha val="69804"/>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3835323" y="4116901"/>
            <a:ext cx="1662545" cy="523220"/>
          </a:xfrm>
          <a:prstGeom prst="rect">
            <a:avLst/>
          </a:prstGeom>
          <a:noFill/>
        </p:spPr>
        <p:txBody>
          <a:bodyPr wrap="square" rtlCol="0">
            <a:spAutoFit/>
          </a:bodyPr>
          <a:lstStyle/>
          <a:p>
            <a:r>
              <a:rPr lang="en-GB" sz="2800" b="1" dirty="0"/>
              <a:t>AS</a:t>
            </a:r>
          </a:p>
        </p:txBody>
      </p:sp>
      <p:sp>
        <p:nvSpPr>
          <p:cNvPr id="7" name="Right Arrow 6"/>
          <p:cNvSpPr/>
          <p:nvPr/>
        </p:nvSpPr>
        <p:spPr>
          <a:xfrm>
            <a:off x="4666595" y="4192437"/>
            <a:ext cx="596507" cy="484632"/>
          </a:xfrm>
          <a:prstGeom prst="rightArrow">
            <a:avLst/>
          </a:prstGeom>
          <a:solidFill>
            <a:schemeClr val="accent6">
              <a:lumMod val="60000"/>
              <a:lumOff val="40000"/>
              <a:alpha val="69804"/>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096000" y="3990109"/>
            <a:ext cx="3900055" cy="954107"/>
          </a:xfrm>
          <a:prstGeom prst="rect">
            <a:avLst/>
          </a:prstGeom>
          <a:noFill/>
        </p:spPr>
        <p:txBody>
          <a:bodyPr wrap="square" rtlCol="0">
            <a:spAutoFit/>
          </a:bodyPr>
          <a:lstStyle/>
          <a:p>
            <a:pPr marL="285750" indent="-285750">
              <a:buFont typeface="Arial" panose="020B0604020202020204" pitchFamily="34" charset="0"/>
              <a:buChar char="•"/>
            </a:pPr>
            <a:r>
              <a:rPr lang="en-GB" sz="2800" dirty="0"/>
              <a:t>Table names</a:t>
            </a:r>
          </a:p>
          <a:p>
            <a:pPr marL="285750" indent="-285750">
              <a:buFont typeface="Arial" panose="020B0604020202020204" pitchFamily="34" charset="0"/>
              <a:buChar char="•"/>
            </a:pPr>
            <a:r>
              <a:rPr lang="en-GB" sz="2800" dirty="0"/>
              <a:t>Column names</a:t>
            </a:r>
          </a:p>
        </p:txBody>
      </p:sp>
      <p:pic>
        <p:nvPicPr>
          <p:cNvPr id="2" name="Picture 1">
            <a:extLst>
              <a:ext uri="{FF2B5EF4-FFF2-40B4-BE49-F238E27FC236}">
                <a16:creationId xmlns:a16="http://schemas.microsoft.com/office/drawing/2014/main" id="{4693B794-BCA0-0249-B34C-9293DAB61FBC}"/>
              </a:ext>
            </a:extLst>
          </p:cNvPr>
          <p:cNvPicPr>
            <a:picLocks noChangeAspect="1"/>
          </p:cNvPicPr>
          <p:nvPr/>
        </p:nvPicPr>
        <p:blipFill>
          <a:blip r:embed="rId3"/>
          <a:stretch>
            <a:fillRect/>
          </a:stretch>
        </p:blipFill>
        <p:spPr>
          <a:xfrm>
            <a:off x="9722126" y="3387777"/>
            <a:ext cx="2213653" cy="3323652"/>
          </a:xfrm>
          <a:prstGeom prst="rect">
            <a:avLst/>
          </a:prstGeom>
        </p:spPr>
      </p:pic>
    </p:spTree>
    <p:extLst>
      <p:ext uri="{BB962C8B-B14F-4D97-AF65-F5344CB8AC3E}">
        <p14:creationId xmlns:p14="http://schemas.microsoft.com/office/powerpoint/2010/main" val="3454383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E57F47-0A3E-E947-A7E1-A998113C88E3}"/>
              </a:ext>
            </a:extLst>
          </p:cNvPr>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4. Joins and Aliases</a:t>
            </a:r>
          </a:p>
        </p:txBody>
      </p:sp>
      <p:sp>
        <p:nvSpPr>
          <p:cNvPr id="5" name="Content Placeholder 6">
            <a:extLst>
              <a:ext uri="{FF2B5EF4-FFF2-40B4-BE49-F238E27FC236}">
                <a16:creationId xmlns:a16="http://schemas.microsoft.com/office/drawing/2014/main" id="{4B39A8BF-79DA-254D-8574-00EF5853D100}"/>
              </a:ext>
            </a:extLst>
          </p:cNvPr>
          <p:cNvSpPr>
            <a:spLocks noGrp="1"/>
          </p:cNvSpPr>
          <p:nvPr>
            <p:ph idx="1"/>
          </p:nvPr>
        </p:nvSpPr>
        <p:spPr>
          <a:xfrm>
            <a:off x="163643" y="761322"/>
            <a:ext cx="11888450" cy="5789379"/>
          </a:xfrm>
        </p:spPr>
        <p:txBody>
          <a:bodyPr>
            <a:normAutofit fontScale="85000" lnSpcReduction="20000"/>
          </a:bodyPr>
          <a:lstStyle/>
          <a:p>
            <a:pPr marL="0" indent="0">
              <a:buNone/>
            </a:pPr>
            <a:r>
              <a:rPr lang="en-US" b="1" dirty="0"/>
              <a:t>Key Points Summary</a:t>
            </a:r>
          </a:p>
          <a:p>
            <a:pPr marL="0" indent="0">
              <a:buNone/>
            </a:pPr>
            <a:endParaRPr lang="en-US" b="1" dirty="0"/>
          </a:p>
          <a:p>
            <a:r>
              <a:rPr lang="en-GB" dirty="0"/>
              <a:t>Use the JOIN command to combine data from two tables—the ON or USING keywords specify which columns link the tables.</a:t>
            </a:r>
          </a:p>
          <a:p>
            <a:endParaRPr lang="en-GB" dirty="0"/>
          </a:p>
          <a:p>
            <a:r>
              <a:rPr lang="en-GB" dirty="0"/>
              <a:t>Regular JOIN returns only matching rows. Other join commands provide different </a:t>
            </a:r>
            <a:r>
              <a:rPr lang="en-GB" dirty="0" err="1"/>
              <a:t>behavior</a:t>
            </a:r>
            <a:r>
              <a:rPr lang="en-GB" dirty="0"/>
              <a:t>, e.g., LEFT JOIN retains all rows of the table on the left side of the command.</a:t>
            </a:r>
          </a:p>
          <a:p>
            <a:endParaRPr lang="en-GB" dirty="0"/>
          </a:p>
          <a:p>
            <a:r>
              <a:rPr lang="en-GB" dirty="0"/>
              <a:t>IFNULL allows you to specify a value to use in place of NULL, which can help in joins</a:t>
            </a:r>
          </a:p>
          <a:p>
            <a:endParaRPr lang="en-GB" dirty="0"/>
          </a:p>
          <a:p>
            <a:r>
              <a:rPr lang="en-GB" dirty="0"/>
              <a:t>NULLIF can be used to replace certain values with NULL in results</a:t>
            </a:r>
          </a:p>
          <a:p>
            <a:endParaRPr lang="en-GB" dirty="0"/>
          </a:p>
          <a:p>
            <a:r>
              <a:rPr lang="en-GB" dirty="0"/>
              <a:t>Many other functions like IFNULL and NULLIF can operate on individual values.</a:t>
            </a:r>
          </a:p>
          <a:p>
            <a:endParaRPr lang="en-GB" dirty="0"/>
          </a:p>
          <a:p>
            <a:r>
              <a:rPr lang="en-GB" dirty="0"/>
              <a:t>Aliases can help shorten long queries. To write clear and </a:t>
            </a:r>
            <a:r>
              <a:rPr lang="en-GB" dirty="0" err="1"/>
              <a:t>readible</a:t>
            </a:r>
            <a:r>
              <a:rPr lang="en-GB" dirty="0"/>
              <a:t> queries, use the AS keyword when creating aliases.</a:t>
            </a:r>
          </a:p>
          <a:p>
            <a:pPr marL="0" indent="0">
              <a:buNone/>
            </a:pPr>
            <a:endParaRPr lang="en-US" dirty="0"/>
          </a:p>
        </p:txBody>
      </p:sp>
    </p:spTree>
    <p:extLst>
      <p:ext uri="{BB962C8B-B14F-4D97-AF65-F5344CB8AC3E}">
        <p14:creationId xmlns:p14="http://schemas.microsoft.com/office/powerpoint/2010/main" val="25541100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71" y="386092"/>
            <a:ext cx="11626994" cy="2580831"/>
          </a:xfrm>
        </p:spPr>
        <p:txBody>
          <a:bodyPr>
            <a:normAutofit/>
          </a:bodyPr>
          <a:lstStyle/>
          <a:p>
            <a:pPr marL="0" indent="0">
              <a:buNone/>
            </a:pPr>
            <a:r>
              <a:rPr lang="en-GB" b="1" dirty="0"/>
              <a:t>Last Challenge</a:t>
            </a:r>
          </a:p>
          <a:p>
            <a:pPr marL="0" indent="0">
              <a:buNone/>
            </a:pPr>
            <a:r>
              <a:rPr lang="en-GB" dirty="0"/>
              <a:t>Have a look at the following questions; these questions are written in plain English. Can you translate them to </a:t>
            </a:r>
            <a:r>
              <a:rPr lang="en-GB" i="1" dirty="0"/>
              <a:t>SQL queries</a:t>
            </a:r>
            <a:r>
              <a:rPr lang="en-GB" dirty="0"/>
              <a:t> and give a suitable answer?</a:t>
            </a:r>
          </a:p>
          <a:p>
            <a:r>
              <a:rPr lang="en-GB" dirty="0"/>
              <a:t>How many entries from each year are there per year?</a:t>
            </a:r>
          </a:p>
          <a:p>
            <a:r>
              <a:rPr lang="en-GB" dirty="0"/>
              <a:t>How many years have similar amounts of books published?</a:t>
            </a:r>
          </a:p>
        </p:txBody>
      </p:sp>
      <p:pic>
        <p:nvPicPr>
          <p:cNvPr id="5"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7569" y="4101235"/>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a:spLocks noChangeArrowheads="1"/>
          </p:cNvSpPr>
          <p:nvPr/>
        </p:nvSpPr>
        <p:spPr bwMode="auto">
          <a:xfrm>
            <a:off x="987137" y="3354953"/>
            <a:ext cx="6141027" cy="3077766"/>
          </a:xfrm>
          <a:prstGeom prst="rect">
            <a:avLst/>
          </a:prstGeom>
          <a:solidFill>
            <a:schemeClr val="bg1"/>
          </a:solidFill>
          <a:ln>
            <a:noFill/>
          </a:ln>
          <a:effec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effectLst/>
              </a:rPr>
              <a:t>Solution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effectLst/>
            </a:endParaRPr>
          </a:p>
          <a:p>
            <a:pPr lvl="0" eaLnBrk="0" fontAlgn="base" hangingPunct="0">
              <a:spcBef>
                <a:spcPct val="0"/>
              </a:spcBef>
              <a:spcAft>
                <a:spcPct val="0"/>
              </a:spcAft>
              <a:buFontTx/>
              <a:buAutoNum type="arabicPeriod"/>
            </a:pPr>
            <a:r>
              <a:rPr kumimoji="0" lang="en-US" altLang="en-US" sz="2400" b="0" i="0" u="none" strike="noStrike" cap="none" normalizeH="0" baseline="0" dirty="0">
                <a:ln>
                  <a:noFill/>
                </a:ln>
                <a:effectLst/>
                <a:ea typeface="Helvetica Neue"/>
              </a:rPr>
              <a:t> </a:t>
            </a:r>
            <a:r>
              <a:rPr lang="en-GB" sz="2400" dirty="0"/>
              <a:t>SELECT date as year, count(*) FROM </a:t>
            </a:r>
            <a:r>
              <a:rPr lang="en-GB" sz="2400" dirty="0" err="1"/>
              <a:t>eebo</a:t>
            </a:r>
            <a:r>
              <a:rPr lang="en-GB" sz="2400" dirty="0"/>
              <a:t> GROUP BY year ORDER BY year DESC</a:t>
            </a:r>
          </a:p>
          <a:p>
            <a:pPr lvl="0" eaLnBrk="0" fontAlgn="base" hangingPunct="0">
              <a:spcBef>
                <a:spcPct val="0"/>
              </a:spcBef>
              <a:spcAft>
                <a:spcPct val="0"/>
              </a:spcAft>
              <a:buFontTx/>
              <a:buAutoNum type="arabicPeriod"/>
            </a:pPr>
            <a:endParaRPr lang="en-GB" altLang="en-US" sz="2400" dirty="0">
              <a:ea typeface="Menlo"/>
            </a:endParaRPr>
          </a:p>
          <a:p>
            <a:pPr lvl="0" eaLnBrk="0" fontAlgn="base" hangingPunct="0">
              <a:spcBef>
                <a:spcPct val="0"/>
              </a:spcBef>
              <a:spcAft>
                <a:spcPct val="0"/>
              </a:spcAft>
              <a:buFontTx/>
              <a:buAutoNum type="arabicPeriod" startAt="2"/>
            </a:pPr>
            <a:r>
              <a:rPr kumimoji="0" lang="en-US" altLang="en-US" sz="2400" b="0" i="0" u="none" strike="noStrike" cap="none" normalizeH="0" baseline="0" dirty="0">
                <a:ln>
                  <a:noFill/>
                </a:ln>
                <a:effectLst/>
                <a:ea typeface="Menlo"/>
              </a:rPr>
              <a:t> </a:t>
            </a:r>
            <a:r>
              <a:rPr lang="en-GB" sz="2400" dirty="0"/>
              <a:t>SELECT date as year, count(*) AS volumes FROM </a:t>
            </a:r>
            <a:r>
              <a:rPr lang="en-GB" sz="2400" dirty="0" err="1"/>
              <a:t>eebo</a:t>
            </a:r>
            <a:r>
              <a:rPr lang="en-GB" sz="2400" dirty="0"/>
              <a:t> GROUP BY year ORDER BY volumes DESC</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0896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math in a nutshell | AND THAT IS HOW YOU WRITE A SQL QUERY ANY QUESTIONS? | image tagged in math in a nutshell | made w/ Imgflip meme ma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404" y="1410582"/>
            <a:ext cx="7935191" cy="4377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175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Databases using SQL</a:t>
            </a:r>
          </a:p>
        </p:txBody>
      </p:sp>
      <p:sp>
        <p:nvSpPr>
          <p:cNvPr id="6" name="Rectangle 5"/>
          <p:cNvSpPr/>
          <p:nvPr/>
        </p:nvSpPr>
        <p:spPr>
          <a:xfrm>
            <a:off x="494290" y="2446485"/>
            <a:ext cx="6509183" cy="2708434"/>
          </a:xfrm>
          <a:prstGeom prst="rect">
            <a:avLst/>
          </a:prstGeom>
        </p:spPr>
        <p:txBody>
          <a:bodyPr wrap="square">
            <a:spAutoFit/>
          </a:bodyPr>
          <a:lstStyle/>
          <a:p>
            <a:pPr>
              <a:spcAft>
                <a:spcPts val="1200"/>
              </a:spcAft>
              <a:buFont typeface="Arial" panose="020B0604020202020204" pitchFamily="34" charset="0"/>
              <a:buChar char="•"/>
            </a:pPr>
            <a:r>
              <a:rPr lang="en-GB" sz="2800" dirty="0"/>
              <a:t> S</a:t>
            </a:r>
            <a:r>
              <a:rPr lang="en-GB" sz="2800" b="0" i="0" dirty="0">
                <a:effectLst/>
              </a:rPr>
              <a:t>elect subsets of the data (rows and columns)</a:t>
            </a:r>
          </a:p>
          <a:p>
            <a:pPr>
              <a:spcAft>
                <a:spcPts val="1200"/>
              </a:spcAft>
              <a:buFont typeface="Arial" panose="020B0604020202020204" pitchFamily="34" charset="0"/>
              <a:buChar char="•"/>
            </a:pPr>
            <a:r>
              <a:rPr lang="en-GB" sz="2800" dirty="0"/>
              <a:t> G</a:t>
            </a:r>
            <a:r>
              <a:rPr lang="en-GB" sz="2800" b="0" i="0" dirty="0">
                <a:effectLst/>
              </a:rPr>
              <a:t>roup subsets of data</a:t>
            </a:r>
          </a:p>
          <a:p>
            <a:pPr>
              <a:spcAft>
                <a:spcPts val="1200"/>
              </a:spcAft>
              <a:buFont typeface="Arial" panose="020B0604020202020204" pitchFamily="34" charset="0"/>
              <a:buChar char="•"/>
            </a:pPr>
            <a:r>
              <a:rPr lang="en-GB" sz="2800" dirty="0"/>
              <a:t> D</a:t>
            </a:r>
            <a:r>
              <a:rPr lang="en-GB" sz="2800" b="0" i="0" dirty="0">
                <a:effectLst/>
              </a:rPr>
              <a:t>o math and other calculations</a:t>
            </a:r>
          </a:p>
          <a:p>
            <a:pPr>
              <a:spcAft>
                <a:spcPts val="1200"/>
              </a:spcAft>
              <a:buFont typeface="Arial" panose="020B0604020202020204" pitchFamily="34" charset="0"/>
              <a:buChar char="•"/>
            </a:pPr>
            <a:r>
              <a:rPr lang="en-GB" sz="2800" dirty="0"/>
              <a:t> C</a:t>
            </a:r>
            <a:r>
              <a:rPr lang="en-GB" sz="2800" b="0" i="0" dirty="0">
                <a:effectLst/>
              </a:rPr>
              <a:t>ombine data across spreadsheets</a:t>
            </a:r>
          </a:p>
        </p:txBody>
      </p:sp>
      <p:sp>
        <p:nvSpPr>
          <p:cNvPr id="7" name="TextBox 6"/>
          <p:cNvSpPr txBox="1"/>
          <p:nvPr/>
        </p:nvSpPr>
        <p:spPr>
          <a:xfrm>
            <a:off x="571500" y="1333532"/>
            <a:ext cx="3512127" cy="584775"/>
          </a:xfrm>
          <a:prstGeom prst="rect">
            <a:avLst/>
          </a:prstGeom>
          <a:noFill/>
        </p:spPr>
        <p:txBody>
          <a:bodyPr wrap="square" rtlCol="0">
            <a:spAutoFit/>
          </a:bodyPr>
          <a:lstStyle/>
          <a:p>
            <a:r>
              <a:rPr lang="en-GB" sz="3200" dirty="0"/>
              <a:t>Workflow</a:t>
            </a:r>
          </a:p>
        </p:txBody>
      </p:sp>
      <p:sp>
        <p:nvSpPr>
          <p:cNvPr id="8" name="Right Arrow 7"/>
          <p:cNvSpPr/>
          <p:nvPr/>
        </p:nvSpPr>
        <p:spPr>
          <a:xfrm>
            <a:off x="5836227" y="3316070"/>
            <a:ext cx="978408" cy="484632"/>
          </a:xfrm>
          <a:prstGeom prst="rightArrow">
            <a:avLst/>
          </a:prstGeom>
          <a:solidFill>
            <a:srgbClr val="FF0000">
              <a:alpha val="6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7003473" y="1537854"/>
            <a:ext cx="5008418" cy="2308324"/>
          </a:xfrm>
          <a:prstGeom prst="rect">
            <a:avLst/>
          </a:prstGeom>
          <a:noFill/>
        </p:spPr>
        <p:txBody>
          <a:bodyPr wrap="square" rtlCol="0">
            <a:spAutoFit/>
          </a:bodyPr>
          <a:lstStyle/>
          <a:p>
            <a:r>
              <a:rPr lang="en-GB" sz="2400" dirty="0"/>
              <a:t>Do you really want to do it manually?</a:t>
            </a:r>
          </a:p>
          <a:p>
            <a:endParaRPr lang="en-GB" sz="2400" dirty="0"/>
          </a:p>
          <a:p>
            <a:r>
              <a:rPr lang="en-GB" sz="2400" dirty="0"/>
              <a:t>Doing it manually does also imply that whatever change you will have to do to the spreadsheet you will have to repeat the whole path again</a:t>
            </a:r>
          </a:p>
        </p:txBody>
      </p:sp>
      <p:sp>
        <p:nvSpPr>
          <p:cNvPr id="10" name="Right Arrow 9"/>
          <p:cNvSpPr/>
          <p:nvPr/>
        </p:nvSpPr>
        <p:spPr>
          <a:xfrm rot="5400000">
            <a:off x="8841961" y="3983073"/>
            <a:ext cx="550319" cy="484632"/>
          </a:xfrm>
          <a:prstGeom prst="rightArrow">
            <a:avLst/>
          </a:prstGeom>
          <a:solidFill>
            <a:srgbClr val="FF0000">
              <a:alpha val="6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7710054" y="4604600"/>
            <a:ext cx="2982191" cy="954107"/>
          </a:xfrm>
          <a:prstGeom prst="rect">
            <a:avLst/>
          </a:prstGeom>
          <a:noFill/>
        </p:spPr>
        <p:txBody>
          <a:bodyPr wrap="square" rtlCol="0">
            <a:spAutoFit/>
          </a:bodyPr>
          <a:lstStyle/>
          <a:p>
            <a:r>
              <a:rPr lang="en-GB" sz="2800" b="1" dirty="0"/>
              <a:t>Automation of the Data mining!</a:t>
            </a:r>
          </a:p>
        </p:txBody>
      </p:sp>
    </p:spTree>
    <p:extLst>
      <p:ext uri="{BB962C8B-B14F-4D97-AF65-F5344CB8AC3E}">
        <p14:creationId xmlns:p14="http://schemas.microsoft.com/office/powerpoint/2010/main" val="3064371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64" y="1698048"/>
            <a:ext cx="10903526" cy="2995757"/>
          </a:xfrm>
        </p:spPr>
        <p:txBody>
          <a:bodyPr/>
          <a:lstStyle/>
          <a:p>
            <a:pPr marL="0" indent="0">
              <a:buNone/>
            </a:pPr>
            <a:r>
              <a:rPr lang="en-GB" dirty="0"/>
              <a:t>A relational database </a:t>
            </a:r>
            <a:r>
              <a:rPr lang="en-GB" b="1" dirty="0"/>
              <a:t>stores data</a:t>
            </a:r>
            <a:r>
              <a:rPr lang="en-GB" dirty="0"/>
              <a:t> in </a:t>
            </a:r>
            <a:r>
              <a:rPr lang="en-GB" b="1" i="1" dirty="0"/>
              <a:t>relations</a:t>
            </a:r>
            <a:r>
              <a:rPr lang="en-GB" dirty="0"/>
              <a:t> made up of </a:t>
            </a:r>
            <a:r>
              <a:rPr lang="en-GB" b="1" i="1" dirty="0"/>
              <a:t>records</a:t>
            </a:r>
            <a:r>
              <a:rPr lang="en-GB" b="1" dirty="0"/>
              <a:t> with </a:t>
            </a:r>
            <a:r>
              <a:rPr lang="en-GB" b="1" i="1" dirty="0"/>
              <a:t>fields</a:t>
            </a:r>
            <a:r>
              <a:rPr lang="en-GB" dirty="0"/>
              <a:t>. The relations are usually represented as </a:t>
            </a:r>
            <a:r>
              <a:rPr lang="en-GB" b="1" i="1" dirty="0"/>
              <a:t>tables</a:t>
            </a:r>
            <a:r>
              <a:rPr lang="en-GB" dirty="0"/>
              <a:t>; each record is usually shown as a row, and the fields as columns. In most cases, </a:t>
            </a:r>
            <a:r>
              <a:rPr lang="en-GB" b="1" dirty="0"/>
              <a:t>each record will have a unique identifier</a:t>
            </a:r>
            <a:r>
              <a:rPr lang="en-GB" dirty="0"/>
              <a:t>, called a </a:t>
            </a:r>
            <a:r>
              <a:rPr lang="en-GB" b="1" i="1" dirty="0"/>
              <a:t>key</a:t>
            </a:r>
            <a:r>
              <a:rPr lang="en-GB" dirty="0"/>
              <a:t>, which is stored as one of its fields. Records may also contain keys that refer to records in other tables, which enables us to combine information from two or more sources.</a:t>
            </a:r>
          </a:p>
        </p:txBody>
      </p:sp>
      <p:sp>
        <p:nvSpPr>
          <p:cNvPr id="4" name="TextBox 3"/>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Databases using SQL</a:t>
            </a:r>
          </a:p>
        </p:txBody>
      </p:sp>
      <p:sp>
        <p:nvSpPr>
          <p:cNvPr id="5" name="TextBox 4"/>
          <p:cNvSpPr txBox="1"/>
          <p:nvPr/>
        </p:nvSpPr>
        <p:spPr>
          <a:xfrm>
            <a:off x="536864" y="870004"/>
            <a:ext cx="5683827" cy="584775"/>
          </a:xfrm>
          <a:prstGeom prst="rect">
            <a:avLst/>
          </a:prstGeom>
          <a:noFill/>
        </p:spPr>
        <p:txBody>
          <a:bodyPr wrap="square" rtlCol="0">
            <a:spAutoFit/>
          </a:bodyPr>
          <a:lstStyle/>
          <a:p>
            <a:r>
              <a:rPr lang="en-GB" sz="3200" dirty="0"/>
              <a:t>What is a Relational Database?</a:t>
            </a:r>
          </a:p>
        </p:txBody>
      </p:sp>
      <p:pic>
        <p:nvPicPr>
          <p:cNvPr id="2050" name="Picture 2" descr="Image result for 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4577" y="4578060"/>
            <a:ext cx="4286250" cy="2238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0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227" y="624898"/>
            <a:ext cx="10515600" cy="1325563"/>
          </a:xfrm>
        </p:spPr>
        <p:txBody>
          <a:bodyPr>
            <a:normAutofit/>
          </a:bodyPr>
          <a:lstStyle/>
          <a:p>
            <a:r>
              <a:rPr lang="en-GB" sz="3200" dirty="0">
                <a:latin typeface="+mn-lt"/>
              </a:rPr>
              <a:t>Why use relational databases?</a:t>
            </a:r>
          </a:p>
        </p:txBody>
      </p:sp>
      <p:sp>
        <p:nvSpPr>
          <p:cNvPr id="4" name="Rectangle 3"/>
          <p:cNvSpPr/>
          <p:nvPr/>
        </p:nvSpPr>
        <p:spPr>
          <a:xfrm>
            <a:off x="232064" y="1807386"/>
            <a:ext cx="9067800" cy="4555093"/>
          </a:xfrm>
          <a:prstGeom prst="rect">
            <a:avLst/>
          </a:prstGeom>
        </p:spPr>
        <p:txBody>
          <a:bodyPr wrap="square">
            <a:spAutoFit/>
          </a:bodyPr>
          <a:lstStyle/>
          <a:p>
            <a:pPr marL="342900" indent="-342900">
              <a:spcAft>
                <a:spcPts val="1200"/>
              </a:spcAft>
              <a:buFont typeface="Arial" panose="020B0604020202020204" pitchFamily="34" charset="0"/>
              <a:buChar char="•"/>
            </a:pPr>
            <a:r>
              <a:rPr lang="en-GB" sz="2400" b="0" i="0" dirty="0">
                <a:effectLst/>
              </a:rPr>
              <a:t>It keeps your data separate from your analysis.</a:t>
            </a:r>
          </a:p>
          <a:p>
            <a:pPr marL="914400" lvl="1" indent="-457200">
              <a:spcAft>
                <a:spcPts val="1200"/>
              </a:spcAft>
              <a:buFont typeface="+mj-lt"/>
              <a:buAutoNum type="arabicPeriod"/>
            </a:pPr>
            <a:r>
              <a:rPr lang="en-GB" sz="2400" b="0" i="0" dirty="0">
                <a:effectLst/>
              </a:rPr>
              <a:t>This means there’s no risk of accidentally changing data when you analyse it.</a:t>
            </a:r>
          </a:p>
          <a:p>
            <a:pPr marL="914400" lvl="1" indent="-457200">
              <a:spcAft>
                <a:spcPts val="1200"/>
              </a:spcAft>
              <a:buFont typeface="+mj-lt"/>
              <a:buAutoNum type="arabicPeriod"/>
            </a:pPr>
            <a:r>
              <a:rPr lang="en-GB" sz="2400" b="0" i="0" dirty="0">
                <a:effectLst/>
              </a:rPr>
              <a:t>If we get new data we can just rerun the query.</a:t>
            </a:r>
          </a:p>
          <a:p>
            <a:pPr marL="342900" indent="-342900">
              <a:spcAft>
                <a:spcPts val="1200"/>
              </a:spcAft>
              <a:buFont typeface="Arial" panose="020B0604020202020204" pitchFamily="34" charset="0"/>
              <a:buChar char="•"/>
            </a:pPr>
            <a:r>
              <a:rPr lang="en-GB" sz="2400" b="0" i="0" dirty="0">
                <a:effectLst/>
              </a:rPr>
              <a:t>It’s fast, even for large amounts of data.</a:t>
            </a:r>
          </a:p>
          <a:p>
            <a:pPr marL="342900" indent="-342900">
              <a:spcAft>
                <a:spcPts val="1200"/>
              </a:spcAft>
              <a:buFont typeface="Arial" panose="020B0604020202020204" pitchFamily="34" charset="0"/>
              <a:buChar char="•"/>
            </a:pPr>
            <a:r>
              <a:rPr lang="en-GB" sz="2400" b="0" i="0" dirty="0">
                <a:effectLst/>
              </a:rPr>
              <a:t>It improves quality control of data entry (type constraints and use of forms in MS Access, </a:t>
            </a:r>
            <a:r>
              <a:rPr lang="en-GB" sz="2400" b="0" i="0" dirty="0" err="1">
                <a:effectLst/>
              </a:rPr>
              <a:t>Filemaker</a:t>
            </a:r>
            <a:r>
              <a:rPr lang="en-GB" sz="2400" b="0" i="0" dirty="0">
                <a:effectLst/>
              </a:rPr>
              <a:t>, Oracle Application Express etc.)</a:t>
            </a:r>
          </a:p>
          <a:p>
            <a:pPr marL="342900" indent="-342900">
              <a:spcAft>
                <a:spcPts val="1200"/>
              </a:spcAft>
              <a:buFont typeface="Arial" panose="020B0604020202020204" pitchFamily="34" charset="0"/>
              <a:buChar char="•"/>
            </a:pPr>
            <a:r>
              <a:rPr lang="en-GB" sz="2400" b="0" i="0" dirty="0">
                <a:effectLst/>
              </a:rPr>
              <a:t>The concepts of relational database querying are core to understanding how to do similar things using programming languages such as R or Python.</a:t>
            </a:r>
          </a:p>
        </p:txBody>
      </p:sp>
      <p:sp>
        <p:nvSpPr>
          <p:cNvPr id="5" name="TextBox 4"/>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Databases using SQL</a:t>
            </a:r>
          </a:p>
        </p:txBody>
      </p:sp>
      <p:pic>
        <p:nvPicPr>
          <p:cNvPr id="7170" name="Picture 2" descr="Image result for relational 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9617" y="4582391"/>
            <a:ext cx="2902905" cy="2185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42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1282" y="1181388"/>
            <a:ext cx="5884718" cy="709757"/>
          </a:xfrm>
        </p:spPr>
        <p:txBody>
          <a:bodyPr/>
          <a:lstStyle/>
          <a:p>
            <a:pPr marL="0" indent="0">
              <a:buNone/>
            </a:pPr>
            <a:r>
              <a:rPr lang="en-GB" dirty="0"/>
              <a:t>Database Management Systems</a:t>
            </a:r>
          </a:p>
          <a:p>
            <a:pPr marL="0" indent="0">
              <a:buNone/>
            </a:pPr>
            <a:endParaRPr lang="en-GB" dirty="0"/>
          </a:p>
        </p:txBody>
      </p:sp>
      <p:sp>
        <p:nvSpPr>
          <p:cNvPr id="4" name="TextBox 3"/>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Databases using SQL</a:t>
            </a:r>
          </a:p>
        </p:txBody>
      </p:sp>
      <p:sp>
        <p:nvSpPr>
          <p:cNvPr id="6" name="Rectangle 5"/>
          <p:cNvSpPr/>
          <p:nvPr/>
        </p:nvSpPr>
        <p:spPr>
          <a:xfrm>
            <a:off x="448195" y="2092451"/>
            <a:ext cx="6096000" cy="2246769"/>
          </a:xfrm>
          <a:prstGeom prst="rect">
            <a:avLst/>
          </a:prstGeom>
        </p:spPr>
        <p:txBody>
          <a:bodyPr>
            <a:spAutoFit/>
          </a:bodyPr>
          <a:lstStyle/>
          <a:p>
            <a:r>
              <a:rPr lang="en-GB" sz="2800" b="0" i="0" dirty="0">
                <a:effectLst/>
              </a:rPr>
              <a:t>MySQL</a:t>
            </a:r>
          </a:p>
          <a:p>
            <a:r>
              <a:rPr lang="en-GB" sz="2800" b="0" i="0" dirty="0">
                <a:effectLst/>
              </a:rPr>
              <a:t>PostgreSQL</a:t>
            </a:r>
          </a:p>
          <a:p>
            <a:r>
              <a:rPr lang="en-GB" sz="2800" b="0" i="0" dirty="0">
                <a:effectLst/>
              </a:rPr>
              <a:t>MS Access</a:t>
            </a:r>
          </a:p>
          <a:p>
            <a:r>
              <a:rPr lang="en-GB" sz="2800" b="0" i="0" dirty="0">
                <a:effectLst/>
              </a:rPr>
              <a:t>MS SQL Server </a:t>
            </a:r>
          </a:p>
          <a:p>
            <a:r>
              <a:rPr lang="en-GB" sz="2800" b="0" i="0" dirty="0">
                <a:effectLst/>
              </a:rPr>
              <a:t>Oracle Database</a:t>
            </a:r>
            <a:endParaRPr lang="en-GB" sz="2800" dirty="0"/>
          </a:p>
        </p:txBody>
      </p:sp>
      <p:sp>
        <p:nvSpPr>
          <p:cNvPr id="7" name="Right Arrow 6"/>
          <p:cNvSpPr/>
          <p:nvPr/>
        </p:nvSpPr>
        <p:spPr>
          <a:xfrm>
            <a:off x="3895205" y="2315426"/>
            <a:ext cx="978408" cy="484632"/>
          </a:xfrm>
          <a:prstGeom prst="rightArrow">
            <a:avLst/>
          </a:prstGeom>
          <a:solidFill>
            <a:srgbClr val="FF0000">
              <a:alpha val="6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p:cNvSpPr/>
          <p:nvPr/>
        </p:nvSpPr>
        <p:spPr>
          <a:xfrm rot="5400000">
            <a:off x="7518159" y="2855483"/>
            <a:ext cx="550319" cy="484632"/>
          </a:xfrm>
          <a:prstGeom prst="rightArrow">
            <a:avLst>
              <a:gd name="adj1" fmla="val 45283"/>
              <a:gd name="adj2" fmla="val 50000"/>
            </a:avLst>
          </a:prstGeom>
          <a:solidFill>
            <a:srgbClr val="FF0000">
              <a:alpha val="6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6096000" y="2184188"/>
            <a:ext cx="4286250" cy="523220"/>
          </a:xfrm>
          <a:prstGeom prst="rect">
            <a:avLst/>
          </a:prstGeom>
          <a:noFill/>
        </p:spPr>
        <p:txBody>
          <a:bodyPr wrap="square" rtlCol="0">
            <a:spAutoFit/>
          </a:bodyPr>
          <a:lstStyle/>
          <a:p>
            <a:r>
              <a:rPr lang="en-GB" sz="2800" dirty="0"/>
              <a:t>Which one should I use?</a:t>
            </a:r>
          </a:p>
        </p:txBody>
      </p:sp>
      <p:sp>
        <p:nvSpPr>
          <p:cNvPr id="10" name="TextBox 9"/>
          <p:cNvSpPr txBox="1"/>
          <p:nvPr/>
        </p:nvSpPr>
        <p:spPr>
          <a:xfrm>
            <a:off x="6045778" y="3488190"/>
            <a:ext cx="5521382" cy="3046988"/>
          </a:xfrm>
          <a:prstGeom prst="rect">
            <a:avLst/>
          </a:prstGeom>
          <a:noFill/>
        </p:spPr>
        <p:txBody>
          <a:bodyPr wrap="square" rtlCol="0">
            <a:spAutoFit/>
          </a:bodyPr>
          <a:lstStyle/>
          <a:p>
            <a:r>
              <a:rPr lang="en-GB" sz="2400" dirty="0"/>
              <a:t>Depends on what you need to do. </a:t>
            </a:r>
          </a:p>
          <a:p>
            <a:r>
              <a:rPr lang="en-GB" sz="2400" dirty="0"/>
              <a:t>A few things to take into account:</a:t>
            </a:r>
          </a:p>
          <a:p>
            <a:endParaRPr lang="en-GB" sz="2400" dirty="0"/>
          </a:p>
          <a:p>
            <a:pPr marL="285750" indent="-285750">
              <a:buFont typeface="Arial" panose="020B0604020202020204" pitchFamily="34" charset="0"/>
              <a:buChar char="•"/>
            </a:pPr>
            <a:r>
              <a:rPr lang="en-GB" sz="2400" dirty="0"/>
              <a:t>Size of the Dataset</a:t>
            </a:r>
          </a:p>
          <a:p>
            <a:pPr marL="285750" indent="-285750">
              <a:buFont typeface="Arial" panose="020B0604020202020204" pitchFamily="34" charset="0"/>
              <a:buChar char="•"/>
            </a:pPr>
            <a:r>
              <a:rPr lang="en-GB" sz="2400" dirty="0"/>
              <a:t>Single/multiple user</a:t>
            </a:r>
          </a:p>
          <a:p>
            <a:pPr marL="285750" indent="-285750">
              <a:buFont typeface="Arial" panose="020B0604020202020204" pitchFamily="34" charset="0"/>
              <a:buChar char="•"/>
            </a:pPr>
            <a:r>
              <a:rPr lang="en-GB" sz="2400" dirty="0"/>
              <a:t>User friendly </a:t>
            </a:r>
          </a:p>
          <a:p>
            <a:pPr marL="285750" indent="-285750">
              <a:buFont typeface="Arial" panose="020B0604020202020204" pitchFamily="34" charset="0"/>
              <a:buChar char="•"/>
            </a:pPr>
            <a:r>
              <a:rPr lang="en-GB" sz="2400" dirty="0"/>
              <a:t>Costs</a:t>
            </a:r>
          </a:p>
          <a:p>
            <a:pPr marL="285750" indent="-285750">
              <a:buFont typeface="Arial" panose="020B0604020202020204" pitchFamily="34" charset="0"/>
              <a:buChar char="•"/>
            </a:pPr>
            <a:r>
              <a:rPr lang="en-GB" sz="2400" dirty="0"/>
              <a:t>Need to link it to other system (e.g. GIS)</a:t>
            </a:r>
          </a:p>
        </p:txBody>
      </p:sp>
    </p:spTree>
    <p:extLst>
      <p:ext uri="{BB962C8B-B14F-4D97-AF65-F5344CB8AC3E}">
        <p14:creationId xmlns:p14="http://schemas.microsoft.com/office/powerpoint/2010/main" val="3805966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2101</TotalTime>
  <Words>3782</Words>
  <Application>Microsoft Macintosh PowerPoint</Application>
  <PresentationFormat>Widescreen</PresentationFormat>
  <Paragraphs>730</Paragraphs>
  <Slides>55</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Arial</vt:lpstr>
      <vt:lpstr>Calibri</vt:lpstr>
      <vt:lpstr>Calibri Light</vt:lpstr>
      <vt:lpstr>Consolas</vt:lpstr>
      <vt:lpstr>Helvetica Neue</vt:lpstr>
      <vt:lpstr>Menlo</vt:lpstr>
      <vt:lpstr>Times New Roman</vt:lpstr>
      <vt:lpstr>Wingdings</vt:lpstr>
      <vt:lpstr>Office Theme</vt:lpstr>
      <vt:lpstr>SQL  for Humanities</vt:lpstr>
      <vt:lpstr>PowerPoint Presentation</vt:lpstr>
      <vt:lpstr>PowerPoint Presentation</vt:lpstr>
      <vt:lpstr>PowerPoint Presentation</vt:lpstr>
      <vt:lpstr>PowerPoint Presentation</vt:lpstr>
      <vt:lpstr>PowerPoint Presentation</vt:lpstr>
      <vt:lpstr>PowerPoint Presentation</vt:lpstr>
      <vt:lpstr>Why use relational databases?</vt:lpstr>
      <vt:lpstr>PowerPoint Presentation</vt:lpstr>
      <vt:lpstr>PowerPoint Presentation</vt:lpstr>
      <vt:lpstr>PowerPoint Presentation</vt:lpstr>
      <vt:lpstr>Keying is the key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Edinburgh</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for Humanities</dc:title>
  <dc:creator>MICHIELIN Lucia</dc:creator>
  <cp:lastModifiedBy>Microsoft Office User</cp:lastModifiedBy>
  <cp:revision>110</cp:revision>
  <dcterms:created xsi:type="dcterms:W3CDTF">2017-09-22T11:41:55Z</dcterms:created>
  <dcterms:modified xsi:type="dcterms:W3CDTF">2019-06-06T13:37:46Z</dcterms:modified>
</cp:coreProperties>
</file>